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</p:sldIdLst>
  <p:sldSz cy="6858000" cx="12192000"/>
  <p:notesSz cx="6858000" cy="9144000"/>
  <p:embeddedFontLst>
    <p:embeddedFont>
      <p:font typeface="Prompt"/>
      <p:regular r:id="rId131"/>
      <p:bold r:id="rId132"/>
      <p:italic r:id="rId133"/>
      <p:boldItalic r:id="rId134"/>
    </p:embeddedFont>
    <p:embeddedFont>
      <p:font typeface="Century Gothic"/>
      <p:regular r:id="rId135"/>
      <p:bold r:id="rId136"/>
      <p:italic r:id="rId137"/>
      <p:boldItalic r:id="rId1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8" Type="http://schemas.openxmlformats.org/officeDocument/2006/relationships/font" Target="fonts/CenturyGothic-boldItalic.fntdata"/><Relationship Id="rId137" Type="http://schemas.openxmlformats.org/officeDocument/2006/relationships/font" Target="fonts/CenturyGothic-italic.fntdata"/><Relationship Id="rId132" Type="http://schemas.openxmlformats.org/officeDocument/2006/relationships/font" Target="fonts/Prompt-bold.fntdata"/><Relationship Id="rId131" Type="http://schemas.openxmlformats.org/officeDocument/2006/relationships/font" Target="fonts/Prompt-regular.fntdata"/><Relationship Id="rId130" Type="http://schemas.openxmlformats.org/officeDocument/2006/relationships/slide" Target="slides/slide126.xml"/><Relationship Id="rId136" Type="http://schemas.openxmlformats.org/officeDocument/2006/relationships/font" Target="fonts/CenturyGothic-bold.fntdata"/><Relationship Id="rId135" Type="http://schemas.openxmlformats.org/officeDocument/2006/relationships/font" Target="fonts/CenturyGothic-regular.fntdata"/><Relationship Id="rId134" Type="http://schemas.openxmlformats.org/officeDocument/2006/relationships/font" Target="fonts/Prompt-boldItalic.fntdata"/><Relationship Id="rId133" Type="http://schemas.openxmlformats.org/officeDocument/2006/relationships/font" Target="fonts/Prompt-italic.fntdata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Shape 8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Shape 8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Shape 8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1154954" y="4385668"/>
            <a:ext cx="9446063" cy="782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1196295" y="2690499"/>
            <a:ext cx="9404722" cy="12613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61DBFB"/>
              </a:buClr>
              <a:buSzPts val="5760"/>
              <a:buFont typeface="Prompt"/>
              <a:buNone/>
              <a:defRPr b="1" i="0" sz="7200" u="none" cap="none" strike="noStrike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228600" y="1359145"/>
            <a:ext cx="11728937" cy="47368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61DBFB"/>
              </a:buClr>
              <a:buSzPts val="2400"/>
              <a:buFont typeface="Prompt"/>
              <a:buChar char="▶"/>
              <a:defRPr i="0" sz="30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indent="-3708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61DBFB"/>
              </a:buClr>
              <a:buSzPts val="2240"/>
              <a:buFont typeface="Prompt"/>
              <a:buChar char="▶"/>
              <a:defRPr i="0" sz="28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indent="-3606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Prompt"/>
              <a:buChar char="▶"/>
              <a:defRPr i="0" sz="26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Prompt"/>
              <a:buChar char="▶"/>
              <a:defRPr i="0" sz="2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indent="-3403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Prompt"/>
              <a:buChar char="▶"/>
              <a:defRPr i="0" sz="22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Prompt"/>
              <a:buChar char="▶"/>
              <a:defRPr i="0" sz="1400" u="none" cap="none" strike="noStrike">
                <a:solidFill>
                  <a:schemeClr val="lt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228600" y="155429"/>
            <a:ext cx="11728937" cy="8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61DBFB"/>
              </a:buClr>
              <a:buSzPts val="4200"/>
              <a:buFont typeface="Prompt"/>
              <a:buNone/>
              <a:defRPr b="1" i="0" sz="4200" u="none" cap="none" strike="noStrike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3" name="Shape 23"/>
          <p:cNvCxnSpPr/>
          <p:nvPr/>
        </p:nvCxnSpPr>
        <p:spPr>
          <a:xfrm>
            <a:off x="228600" y="1104406"/>
            <a:ext cx="11728938" cy="0"/>
          </a:xfrm>
          <a:prstGeom prst="straightConnector1">
            <a:avLst/>
          </a:prstGeom>
          <a:noFill/>
          <a:ln cap="flat" cmpd="sng" w="38100">
            <a:solidFill>
              <a:srgbClr val="61DB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ayout snipped">
  <p:cSld name="Title and Conten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61DBFB"/>
              </a:buClr>
              <a:buSzPts val="4200"/>
              <a:buFont typeface="Prompt"/>
              <a:buNone/>
              <a:defRPr b="1" i="0" sz="4200" u="none" cap="none" strike="noStrike">
                <a:solidFill>
                  <a:srgbClr val="61DBFB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" name="Shape 26"/>
          <p:cNvCxnSpPr/>
          <p:nvPr/>
        </p:nvCxnSpPr>
        <p:spPr>
          <a:xfrm>
            <a:off x="228600" y="1104406"/>
            <a:ext cx="11728800" cy="0"/>
          </a:xfrm>
          <a:prstGeom prst="straightConnector1">
            <a:avLst/>
          </a:prstGeom>
          <a:noFill/>
          <a:ln cap="flat" cmpd="sng" w="38100">
            <a:solidFill>
              <a:srgbClr val="61DB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27" name="Shape 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489" y="1229550"/>
            <a:ext cx="9933023" cy="48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ayout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52400"/>
            <a:ext cx="11932900" cy="60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184642" y="1266092"/>
            <a:ext cx="5745248" cy="48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06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37032" y="1266092"/>
            <a:ext cx="5855674" cy="48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▶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06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05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03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33" name="Shape 33"/>
          <p:cNvCxnSpPr/>
          <p:nvPr/>
        </p:nvCxnSpPr>
        <p:spPr>
          <a:xfrm>
            <a:off x="228600" y="1104406"/>
            <a:ext cx="11728938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34" name="Shape 34"/>
          <p:cNvSpPr txBox="1"/>
          <p:nvPr>
            <p:ph type="title"/>
          </p:nvPr>
        </p:nvSpPr>
        <p:spPr>
          <a:xfrm>
            <a:off x="175846" y="155429"/>
            <a:ext cx="11816859" cy="899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  <a:defRPr b="1" i="0" sz="4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Shape 4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57" name="Shape 5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image" Target="../media/image3.png"/><Relationship Id="rId10" Type="http://schemas.openxmlformats.org/officeDocument/2006/relationships/image" Target="../media/image12.png"/><Relationship Id="rId13" Type="http://schemas.openxmlformats.org/officeDocument/2006/relationships/slideLayout" Target="../slideLayouts/slideLayout2.xml"/><Relationship Id="rId12" Type="http://schemas.openxmlformats.org/officeDocument/2006/relationships/slideLayout" Target="../slideLayouts/slideLayout1.xml"/><Relationship Id="rId1" Type="http://schemas.openxmlformats.org/officeDocument/2006/relationships/image" Target="../media/image7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5" Type="http://schemas.openxmlformats.org/officeDocument/2006/relationships/slideLayout" Target="../slideLayouts/slideLayout4.xml"/><Relationship Id="rId14" Type="http://schemas.openxmlformats.org/officeDocument/2006/relationships/slideLayout" Target="../slideLayouts/slideLayout3.xml"/><Relationship Id="rId17" Type="http://schemas.openxmlformats.org/officeDocument/2006/relationships/slideLayout" Target="../slideLayouts/slideLayout6.xml"/><Relationship Id="rId16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19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18" Type="http://schemas.openxmlformats.org/officeDocument/2006/relationships/slideLayout" Target="../slideLayouts/slideLayout7.xml"/><Relationship Id="rId7" Type="http://schemas.openxmlformats.org/officeDocument/2006/relationships/image" Target="../media/image4.jpg"/><Relationship Id="rId8" Type="http://schemas.openxmlformats.org/officeDocument/2006/relationships/image" Target="../media/image10.jp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/>
          <p:nvPr/>
        </p:nvSpPr>
        <p:spPr>
          <a:xfrm>
            <a:off x="0" y="6307152"/>
            <a:ext cx="12192000" cy="537957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126" y="6328389"/>
            <a:ext cx="567040" cy="45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4407" y="6355676"/>
            <a:ext cx="341403" cy="44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/>
          <p:cNvPicPr preferRelativeResize="0"/>
          <p:nvPr/>
        </p:nvPicPr>
        <p:blipFill rotWithShape="1">
          <a:blip r:embed="rId8">
            <a:alphaModFix/>
          </a:blip>
          <a:srcRect b="8070" l="0" r="0" t="15987"/>
          <a:stretch/>
        </p:blipFill>
        <p:spPr>
          <a:xfrm>
            <a:off x="6533404" y="6355676"/>
            <a:ext cx="635070" cy="39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0720" y="6345294"/>
            <a:ext cx="792145" cy="4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10">
            <a:alphaModFix/>
          </a:blip>
          <a:srcRect b="25689" l="27882" r="27972" t="35268"/>
          <a:stretch/>
        </p:blipFill>
        <p:spPr>
          <a:xfrm>
            <a:off x="8424995" y="6345804"/>
            <a:ext cx="877270" cy="43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29426" y="6378222"/>
            <a:ext cx="951171" cy="4037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3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hyperlink" Target="https://medium.com/@wisecobbler/using-a-function-in-setstate-instead-of-an-object-1f5cfd6e55d1" TargetMode="External"/><Relationship Id="rId4" Type="http://schemas.openxmlformats.org/officeDocument/2006/relationships/hyperlink" Target="https://reactjs.org/docs/state-and-lifecycle.html#state-updates-may-be-asynchronou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1154954" y="5012418"/>
            <a:ext cx="9446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BY </a:t>
            </a:r>
            <a:r>
              <a:rPr b="1" i="0" lang="en-US" sz="2000" u="none" cap="none" strike="noStrike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PA</a:t>
            </a:r>
            <a:r>
              <a:rPr b="1" lang="en-US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NOT WONGKHOT</a:t>
            </a:r>
            <a:endParaRPr b="1"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D9D9D9"/>
                </a:solidFill>
                <a:latin typeface="Prompt"/>
                <a:ea typeface="Prompt"/>
                <a:cs typeface="Prompt"/>
                <a:sym typeface="Prompt"/>
              </a:rPr>
              <a:t>FRONT-END PROGRAMMER BOOTCAMP</a:t>
            </a:r>
            <a:endParaRPr b="1" i="0" sz="2000" u="none" cap="none" strike="noStrike">
              <a:solidFill>
                <a:srgbClr val="D9D9D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70050" y="3827225"/>
            <a:ext cx="11148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Noto Sans Symbols"/>
              <a:buNone/>
            </a:pPr>
            <a:r>
              <a:rPr lang="en-US" sz="4800">
                <a:solidFill>
                  <a:srgbClr val="61DBFB"/>
                </a:solidFill>
              </a:rPr>
              <a:t>React </a:t>
            </a:r>
            <a:r>
              <a:rPr lang="en-US" sz="4800"/>
              <a:t>Props, State, Event</a:t>
            </a:r>
            <a:endParaRPr sz="4800">
              <a:solidFill>
                <a:srgbClr val="61DBFB"/>
              </a:solidFill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587" y="244925"/>
            <a:ext cx="5418225" cy="3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3422975" y="5881725"/>
            <a:ext cx="494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https://github.com/panotza/frontend-bootcamp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Parent ส่งค่า prop ให้ component</a:t>
            </a:r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1510475" y="1823850"/>
            <a:ext cx="9123900" cy="43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UserFunc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8917000" y="1358075"/>
            <a:ext cx="1988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props.html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/>
        </p:nvSpPr>
        <p:spPr>
          <a:xfrm>
            <a:off x="831650" y="1193225"/>
            <a:ext cx="10859400" cy="46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'React'</a:t>
            </a:r>
            <a:endParaRPr sz="1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},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'NodeJS'</a:t>
            </a:r>
            <a:endParaRPr sz="1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]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6" name="Shape 736"/>
          <p:cNvSpPr txBox="1"/>
          <p:nvPr/>
        </p:nvSpPr>
        <p:spPr>
          <a:xfrm>
            <a:off x="7978900" y="443675"/>
            <a:ext cx="350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setstate-array-object.html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ตัวอย่างการเพิ่มสมาชิกใน array ด้วย setState</a:t>
            </a:r>
            <a:endParaRPr/>
          </a:p>
        </p:txBody>
      </p:sp>
      <p:sp>
        <p:nvSpPr>
          <p:cNvPr id="742" name="Shape 742"/>
          <p:cNvSpPr txBox="1"/>
          <p:nvPr/>
        </p:nvSpPr>
        <p:spPr>
          <a:xfrm>
            <a:off x="1518650" y="2109225"/>
            <a:ext cx="91359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handleAddSkill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[...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'Java' 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}]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handleAddSkill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add skill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3" name="Shape 743"/>
          <p:cNvSpPr txBox="1"/>
          <p:nvPr/>
        </p:nvSpPr>
        <p:spPr>
          <a:xfrm>
            <a:off x="7293100" y="1434275"/>
            <a:ext cx="350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setstate-array-object.html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ตัวอย่างการแก้ไขสมาชิกใน array ด้วย setState</a:t>
            </a:r>
            <a:endParaRPr/>
          </a:p>
        </p:txBody>
      </p:sp>
      <p:sp>
        <p:nvSpPr>
          <p:cNvPr id="749" name="Shape 749"/>
          <p:cNvSpPr txBox="1"/>
          <p:nvPr/>
        </p:nvSpPr>
        <p:spPr>
          <a:xfrm>
            <a:off x="1422225" y="2061025"/>
            <a:ext cx="9184200" cy="37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editSkill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===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?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'Swift'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: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endParaRPr sz="18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))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editSkill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- edit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Shape 750"/>
          <p:cNvSpPr txBox="1"/>
          <p:nvPr/>
        </p:nvSpPr>
        <p:spPr>
          <a:xfrm>
            <a:off x="7369300" y="1358075"/>
            <a:ext cx="350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setstate-array-object.html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ตัวอย่างการลบสมาชิกใน array ด้วย setState</a:t>
            </a:r>
            <a:endParaRPr/>
          </a:p>
        </p:txBody>
      </p:sp>
      <p:sp>
        <p:nvSpPr>
          <p:cNvPr id="756" name="Shape 756"/>
          <p:cNvSpPr txBox="1"/>
          <p:nvPr/>
        </p:nvSpPr>
        <p:spPr>
          <a:xfrm>
            <a:off x="1422200" y="2048975"/>
            <a:ext cx="9292800" cy="3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deleteSkill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!==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deleteSkill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- x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7" name="Shape 757"/>
          <p:cNvSpPr txBox="1"/>
          <p:nvPr/>
        </p:nvSpPr>
        <p:spPr>
          <a:xfrm>
            <a:off x="7293100" y="1510475"/>
            <a:ext cx="350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setstate-array-object.html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idx="2" type="body"/>
          </p:nvPr>
        </p:nvSpPr>
        <p:spPr>
          <a:xfrm>
            <a:off x="1196300" y="2690500"/>
            <a:ext cx="97716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Props + State + Event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304800" y="951025"/>
            <a:ext cx="11465100" cy="49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nextId: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handleSubmit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nextId: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nextId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5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users: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 ...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nextId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endParaRPr sz="15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]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8" name="Shape 768"/>
          <p:cNvSpPr txBox="1"/>
          <p:nvPr/>
        </p:nvSpPr>
        <p:spPr>
          <a:xfrm>
            <a:off x="8138450" y="456925"/>
            <a:ext cx="350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props-state-event.html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609600" y="1066800"/>
            <a:ext cx="10851000" cy="48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UserList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UserForm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onSubmit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handleSubmit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4" name="Shape 774"/>
          <p:cNvSpPr txBox="1"/>
          <p:nvPr/>
        </p:nvSpPr>
        <p:spPr>
          <a:xfrm>
            <a:off x="8138450" y="456925"/>
            <a:ext cx="350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props-state-event.html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609600" y="1295400"/>
            <a:ext cx="11045700" cy="45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UserList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`name: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)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0" name="Shape 780"/>
          <p:cNvSpPr txBox="1"/>
          <p:nvPr/>
        </p:nvSpPr>
        <p:spPr>
          <a:xfrm>
            <a:off x="8138450" y="456925"/>
            <a:ext cx="350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props-state-event.html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486075" y="1162375"/>
            <a:ext cx="11274900" cy="47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UserForm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1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handleSubmit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onSubmit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8138450" y="456925"/>
            <a:ext cx="350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props-state-event.html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486100" y="1194075"/>
            <a:ext cx="113067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onSubmit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handleSubmit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7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endParaRPr sz="1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endParaRPr sz="17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endParaRPr sz="17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/&gt;&lt;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7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add user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7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7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2" name="Shape 792"/>
          <p:cNvSpPr txBox="1"/>
          <p:nvPr/>
        </p:nvSpPr>
        <p:spPr>
          <a:xfrm>
            <a:off x="8138450" y="456925"/>
            <a:ext cx="350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props-state-event.html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r>
              <a:rPr lang="en-US"/>
              <a:t>unction component รับค่า props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1518650" y="1929000"/>
            <a:ext cx="90153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UserFunc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Function Component: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age: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8764600" y="1358075"/>
            <a:ext cx="2049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ตัวอย่างที่</a:t>
            </a:r>
            <a:r>
              <a:rPr lang="en-US">
                <a:solidFill>
                  <a:srgbClr val="EA9999"/>
                </a:solidFill>
              </a:rPr>
              <a:t>ไม่ควรทำ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798" name="Shape 798"/>
          <p:cNvSpPr txBox="1"/>
          <p:nvPr/>
        </p:nvSpPr>
        <p:spPr>
          <a:xfrm>
            <a:off x="1578900" y="2085125"/>
            <a:ext cx="90756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editSkill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'C++'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9" name="Shape 799"/>
          <p:cNvSpPr txBox="1"/>
          <p:nvPr/>
        </p:nvSpPr>
        <p:spPr>
          <a:xfrm>
            <a:off x="1735600" y="2085125"/>
            <a:ext cx="8521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A9999"/>
                </a:solidFill>
              </a:rPr>
              <a:t>เหตุผล</a:t>
            </a:r>
            <a:r>
              <a:rPr lang="en-US" sz="3600">
                <a:solidFill>
                  <a:srgbClr val="EA9999"/>
                </a:solidFill>
              </a:rPr>
              <a:t>เพราะว่าห้ามแก้ไข state โดยตรง</a:t>
            </a:r>
            <a:endParaRPr sz="36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ตัวอย่างที่</a:t>
            </a:r>
            <a:r>
              <a:rPr lang="en-US">
                <a:solidFill>
                  <a:srgbClr val="EA9999"/>
                </a:solidFill>
              </a:rPr>
              <a:t>ไม่ควรทำ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805" name="Shape 805"/>
          <p:cNvSpPr txBox="1"/>
          <p:nvPr/>
        </p:nvSpPr>
        <p:spPr>
          <a:xfrm>
            <a:off x="1578900" y="2085125"/>
            <a:ext cx="90756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splice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6" name="Shape 806"/>
          <p:cNvSpPr txBox="1"/>
          <p:nvPr/>
        </p:nvSpPr>
        <p:spPr>
          <a:xfrm>
            <a:off x="1735600" y="2085125"/>
            <a:ext cx="8521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A9999"/>
                </a:solidFill>
              </a:rPr>
              <a:t>เหตุผลเพราะว่า splice ไม่ใช่ pure function</a:t>
            </a:r>
            <a:endParaRPr sz="36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idx="1" type="body"/>
          </p:nvPr>
        </p:nvSpPr>
        <p:spPr>
          <a:xfrm>
            <a:off x="228600" y="135914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ในกรณีที่เรา setState state ซ้ำกันใน Function เดียวกันมากกว่าหนึ่งครั้ง</a:t>
            </a:r>
            <a:endParaRPr sz="2400"/>
          </a:p>
        </p:txBody>
      </p:sp>
      <p:sp>
        <p:nvSpPr>
          <p:cNvPr id="812" name="Shape 81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 setState แบบ Function (use case 1)</a:t>
            </a: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349525" y="2093300"/>
            <a:ext cx="11474100" cy="15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incrementCount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 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 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231600" y="3681300"/>
            <a:ext cx="11728800" cy="15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setState ทำงานแบบ Async ในท้ายที่สุดไม่ว่าเราจะ setState กี่ครั้งก็ตาม setState จะรวมการเปลี่ยนแปลงทุกอย่างในรอบนั้นให้เหลือครั้งเดียว state ที่ซ้ำกันก็จะถูกทับด้วย state ใหม่เสมอ เราแก้ไขปัญหานี้ด้วยการใช้ setState แบบ Function ได้</a:t>
            </a:r>
            <a:endParaRPr sz="24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การ setState แบบ Function (use case 1)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 txBox="1"/>
          <p:nvPr/>
        </p:nvSpPr>
        <p:spPr>
          <a:xfrm>
            <a:off x="1398100" y="2073075"/>
            <a:ext cx="9280500" cy="3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incrementCount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8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}));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8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}));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idx="1" type="body"/>
          </p:nvPr>
        </p:nvSpPr>
        <p:spPr>
          <a:xfrm>
            <a:off x="228600" y="1359150"/>
            <a:ext cx="117288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ในกรณีที่เรา setState ด้วยการอ้างอิงจาก state หรือ props เดิม เช่น</a:t>
            </a:r>
            <a:endParaRPr sz="2400"/>
          </a:p>
        </p:txBody>
      </p:sp>
      <p:sp>
        <p:nvSpPr>
          <p:cNvPr id="826" name="Shape 82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 setState แบบ Function </a:t>
            </a:r>
            <a:r>
              <a:rPr lang="en-US"/>
              <a:t>(use case 2)</a:t>
            </a:r>
            <a:endParaRPr/>
          </a:p>
        </p:txBody>
      </p:sp>
      <p:sp>
        <p:nvSpPr>
          <p:cNvPr id="827" name="Shape 827"/>
          <p:cNvSpPr txBox="1"/>
          <p:nvPr/>
        </p:nvSpPr>
        <p:spPr>
          <a:xfrm>
            <a:off x="349525" y="2093300"/>
            <a:ext cx="11474100" cy="53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increment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231600" y="2766900"/>
            <a:ext cx="117288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เนื่องจาก this.props และ this.state มีโอกาศจะถูก update แบบ async ทำให้เราไม่ควรใช้ค่าพวกนี้มาคำนวณ state ต่อไป ดังนั้นเราจึงควรใช้ setState แบบ Function เพื่อแก้ปัญหานี้</a:t>
            </a:r>
            <a:endParaRPr sz="24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การ setState แบบ Function (use case 2)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 txBox="1"/>
          <p:nvPr/>
        </p:nvSpPr>
        <p:spPr>
          <a:xfrm>
            <a:off x="1313750" y="1880225"/>
            <a:ext cx="95217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prevState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increment</a:t>
            </a:r>
            <a:endParaRPr sz="24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}));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ด้วยความที่ setState ทำงานแบบ async setState จึงมี callback เพื่อให้รู้ว่า setState เสร็จเรียบร้อยแล้ว</a:t>
            </a:r>
            <a:endParaRPr/>
          </a:p>
        </p:txBody>
      </p:sp>
      <p:sp>
        <p:nvSpPr>
          <p:cNvPr id="840" name="Shape 84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Callback ของ setState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Callback ของ setState</a:t>
            </a:r>
            <a:endParaRPr/>
          </a:p>
        </p:txBody>
      </p:sp>
      <p:sp>
        <p:nvSpPr>
          <p:cNvPr id="846" name="Shape 846"/>
          <p:cNvSpPr txBox="1"/>
          <p:nvPr/>
        </p:nvSpPr>
        <p:spPr>
          <a:xfrm>
            <a:off x="1518625" y="2061000"/>
            <a:ext cx="91602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 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}, ()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'setState was finished'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จาก lab 3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ทดลองหัดใช้ state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ทดลองใช้ state กับ input, form, array, object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ส่ง state เข้าไปใน props ให้ children component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4:</a:t>
            </a:r>
            <a:r>
              <a:rPr lang="en-US"/>
              <a:t> State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ใช้ Create React App ในการสร้าง Project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สร้าง App Card Deck ขึ้นมาโดยให้มี </a:t>
            </a:r>
            <a:r>
              <a:rPr lang="en-US" sz="2400">
                <a:solidFill>
                  <a:srgbClr val="FFD966"/>
                </a:solidFill>
              </a:rPr>
              <a:t>Feature </a:t>
            </a:r>
            <a:r>
              <a:rPr lang="en-US" sz="2400">
                <a:solidFill>
                  <a:srgbClr val="D9D9D9"/>
                </a:solidFill>
              </a:rPr>
              <a:t>ดังนี้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ใช้ </a:t>
            </a:r>
            <a:r>
              <a:rPr lang="en-US" sz="2400">
                <a:solidFill>
                  <a:srgbClr val="FFD966"/>
                </a:solidFill>
              </a:rPr>
              <a:t>state </a:t>
            </a:r>
            <a:r>
              <a:rPr lang="en-US" sz="2400">
                <a:solidFill>
                  <a:srgbClr val="D9D9D9"/>
                </a:solidFill>
              </a:rPr>
              <a:t>และ </a:t>
            </a:r>
            <a:r>
              <a:rPr lang="en-US" sz="2400">
                <a:solidFill>
                  <a:srgbClr val="FFD966"/>
                </a:solidFill>
              </a:rPr>
              <a:t>props </a:t>
            </a:r>
            <a:r>
              <a:rPr lang="en-US" sz="2400">
                <a:solidFill>
                  <a:srgbClr val="D9D9D9"/>
                </a:solidFill>
              </a:rPr>
              <a:t>ในการทำ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สร้างการ์ดจาก </a:t>
            </a:r>
            <a:r>
              <a:rPr lang="en-US" sz="2400">
                <a:solidFill>
                  <a:srgbClr val="D9D9D9"/>
                </a:solidFill>
              </a:rPr>
              <a:t>['red', 'blue', 'green', 'purple', 'pink'] </a:t>
            </a:r>
            <a:r>
              <a:rPr lang="en-US" sz="2400">
                <a:solidFill>
                  <a:srgbClr val="FFD966"/>
                </a:solidFill>
              </a:rPr>
              <a:t>สีละ 2 การ์ด</a:t>
            </a:r>
            <a:endParaRPr sz="2400">
              <a:solidFill>
                <a:srgbClr val="FFD966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โดยการ์ดที่สร้างขึ้นมาจะต้องถูก </a:t>
            </a:r>
            <a:r>
              <a:rPr lang="en-US" sz="2400">
                <a:solidFill>
                  <a:srgbClr val="FFD966"/>
                </a:solidFill>
              </a:rPr>
              <a:t>shuffle ก่อนสร้าง</a:t>
            </a:r>
            <a:endParaRPr sz="2400">
              <a:solidFill>
                <a:srgbClr val="FFD966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FFD966"/>
                </a:solidFill>
              </a:rPr>
              <a:t>มีปุ่ม new deck</a:t>
            </a:r>
            <a:r>
              <a:rPr lang="en-US" sz="2400">
                <a:solidFill>
                  <a:srgbClr val="D9D9D9"/>
                </a:solidFill>
              </a:rPr>
              <a:t> เอาไว้ shuffle การ์ดใหม่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เมื่อคลิกที่การ์ดจะมี </a:t>
            </a:r>
            <a:r>
              <a:rPr lang="en-US" sz="2400">
                <a:solidFill>
                  <a:srgbClr val="FFD966"/>
                </a:solidFill>
              </a:rPr>
              <a:t>popup</a:t>
            </a:r>
            <a:r>
              <a:rPr lang="en-US" sz="2400">
                <a:solidFill>
                  <a:srgbClr val="D9D9D9"/>
                </a:solidFill>
              </a:rPr>
              <a:t> บอกว่า การ์ดสีอะไร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858" name="Shape 85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1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>
                <a:solidFill>
                  <a:srgbClr val="61DBFB"/>
                </a:solidFill>
              </a:rPr>
              <a:t>สร้าง </a:t>
            </a:r>
            <a:r>
              <a:rPr lang="en-US"/>
              <a:t>Card Deck</a:t>
            </a:r>
            <a:endParaRPr>
              <a:solidFill>
                <a:srgbClr val="61DBFB"/>
              </a:solidFill>
            </a:endParaRPr>
          </a:p>
        </p:txBody>
      </p:sp>
      <p:sp>
        <p:nvSpPr>
          <p:cNvPr id="859" name="Shape 859"/>
          <p:cNvSpPr txBox="1"/>
          <p:nvPr/>
        </p:nvSpPr>
        <p:spPr>
          <a:xfrm>
            <a:off x="645225" y="5476650"/>
            <a:ext cx="11202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shuffle</a:t>
            </a:r>
            <a:r>
              <a:rPr lang="en-US">
                <a:solidFill>
                  <a:srgbClr val="D9D9D9"/>
                </a:solidFill>
              </a:rPr>
              <a:t> function: </a:t>
            </a:r>
            <a:r>
              <a:rPr lang="en-US">
                <a:solidFill>
                  <a:srgbClr val="D9D9D9"/>
                </a:solidFill>
              </a:rPr>
              <a:t>https://30secondsofcode.org/#shuffle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lass component รับค่า props</a:t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442450" y="1907800"/>
            <a:ext cx="9015300" cy="4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Class Component: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age: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8764600" y="1358075"/>
            <a:ext cx="2049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1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>
                <a:solidFill>
                  <a:srgbClr val="61DBFB"/>
                </a:solidFill>
              </a:rPr>
              <a:t>สร้าง </a:t>
            </a:r>
            <a:r>
              <a:rPr lang="en-US"/>
              <a:t>Card Deck</a:t>
            </a:r>
            <a:endParaRPr>
              <a:solidFill>
                <a:srgbClr val="61DBFB"/>
              </a:solidFill>
            </a:endParaRP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359929"/>
            <a:ext cx="105060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จากการบ้าน Recipe คราวที่แล้ว ให้เพิ่ม </a:t>
            </a:r>
            <a:r>
              <a:rPr lang="en-US" sz="2400">
                <a:solidFill>
                  <a:srgbClr val="FFD966"/>
                </a:solidFill>
              </a:rPr>
              <a:t>Feature </a:t>
            </a:r>
            <a:r>
              <a:rPr lang="en-US" sz="2400">
                <a:solidFill>
                  <a:srgbClr val="D9D9D9"/>
                </a:solidFill>
              </a:rPr>
              <a:t>ดังนี้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ใช้ </a:t>
            </a:r>
            <a:r>
              <a:rPr lang="en-US" sz="2400">
                <a:solidFill>
                  <a:srgbClr val="FFD966"/>
                </a:solidFill>
              </a:rPr>
              <a:t>state </a:t>
            </a:r>
            <a:r>
              <a:rPr lang="en-US" sz="2400">
                <a:solidFill>
                  <a:srgbClr val="D9D9D9"/>
                </a:solidFill>
              </a:rPr>
              <a:t>และ </a:t>
            </a:r>
            <a:r>
              <a:rPr lang="en-US" sz="2400">
                <a:solidFill>
                  <a:srgbClr val="FFD966"/>
                </a:solidFill>
              </a:rPr>
              <a:t>props </a:t>
            </a:r>
            <a:r>
              <a:rPr lang="en-US" sz="2400">
                <a:solidFill>
                  <a:srgbClr val="D9D9D9"/>
                </a:solidFill>
              </a:rPr>
              <a:t>ในการทำ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มี </a:t>
            </a:r>
            <a:r>
              <a:rPr lang="en-US" sz="2400">
                <a:solidFill>
                  <a:srgbClr val="FFD966"/>
                </a:solidFill>
              </a:rPr>
              <a:t>ปุ่ม Delete recipe </a:t>
            </a:r>
            <a:r>
              <a:rPr lang="en-US" sz="2400">
                <a:solidFill>
                  <a:srgbClr val="D9D9D9"/>
                </a:solidFill>
              </a:rPr>
              <a:t>และต้องลบได้จริง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กล่อง </a:t>
            </a:r>
            <a:r>
              <a:rPr lang="en-US" sz="2400">
                <a:solidFill>
                  <a:srgbClr val="FFD966"/>
                </a:solidFill>
              </a:rPr>
              <a:t>search </a:t>
            </a:r>
            <a:r>
              <a:rPr lang="en-US" sz="2400">
                <a:solidFill>
                  <a:srgbClr val="D9D9D9"/>
                </a:solidFill>
              </a:rPr>
              <a:t>ต้องพิมพ์แล้ว search ได้เลย (</a:t>
            </a:r>
            <a:r>
              <a:rPr lang="en-US" sz="2400">
                <a:solidFill>
                  <a:srgbClr val="FFD966"/>
                </a:solidFill>
              </a:rPr>
              <a:t>case-insenstive</a:t>
            </a:r>
            <a:r>
              <a:rPr lang="en-US" sz="2400">
                <a:solidFill>
                  <a:srgbClr val="D9D9D9"/>
                </a:solidFill>
              </a:rPr>
              <a:t>) โดยค้นหาจาก title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871" name="Shape 87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2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Recipe ภาคต่อ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2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Recipe ภาคสอง</a:t>
            </a:r>
            <a:endParaRPr>
              <a:solidFill>
                <a:srgbClr val="61DBFB"/>
              </a:solidFill>
            </a:endParaRPr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207526"/>
            <a:ext cx="8646101" cy="44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/>
        </p:nvSpPr>
        <p:spPr>
          <a:xfrm>
            <a:off x="325425" y="5697175"/>
            <a:ext cx="36039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EFEF"/>
                </a:solidFill>
              </a:rPr>
              <a:t>ดูภาพขนาดใหญ่ได้ที่ </a:t>
            </a:r>
            <a:r>
              <a:rPr lang="en-US">
                <a:solidFill>
                  <a:srgbClr val="EFEFEF"/>
                </a:solidFill>
              </a:rPr>
              <a:t>https://ibb.co/eGpypn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จากการบ้าน Recipe คราวที่แล้ว ให้เพิ่ม </a:t>
            </a:r>
            <a:r>
              <a:rPr lang="en-US" sz="2400">
                <a:solidFill>
                  <a:srgbClr val="FFD966"/>
                </a:solidFill>
              </a:rPr>
              <a:t>Feature </a:t>
            </a:r>
            <a:r>
              <a:rPr lang="en-US" sz="2400">
                <a:solidFill>
                  <a:srgbClr val="D9D9D9"/>
                </a:solidFill>
              </a:rPr>
              <a:t>ดังนี้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มี </a:t>
            </a:r>
            <a:r>
              <a:rPr lang="en-US" sz="2400">
                <a:solidFill>
                  <a:srgbClr val="FFD966"/>
                </a:solidFill>
              </a:rPr>
              <a:t>Form เอาไว้เพิ่ม recipe</a:t>
            </a:r>
            <a:r>
              <a:rPr lang="en-US" sz="2400">
                <a:solidFill>
                  <a:srgbClr val="D9D9D9"/>
                </a:solidFill>
              </a:rPr>
              <a:t> (จะแสดงเมื่อกดเมนู new recipe)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มีปุ่ม </a:t>
            </a:r>
            <a:r>
              <a:rPr lang="en-US" sz="2400">
                <a:solidFill>
                  <a:srgbClr val="FFD966"/>
                </a:solidFill>
              </a:rPr>
              <a:t>X สามารถปิด Form</a:t>
            </a:r>
            <a:r>
              <a:rPr lang="en-US" sz="2400">
                <a:solidFill>
                  <a:srgbClr val="D9D9D9"/>
                </a:solidFill>
              </a:rPr>
              <a:t> ได้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สามารถ</a:t>
            </a:r>
            <a:r>
              <a:rPr lang="en-US" sz="2400">
                <a:solidFill>
                  <a:srgbClr val="FFD966"/>
                </a:solidFill>
              </a:rPr>
              <a:t>เพิ่ม ingredient</a:t>
            </a:r>
            <a:r>
              <a:rPr lang="en-US" sz="2400">
                <a:solidFill>
                  <a:srgbClr val="D9D9D9"/>
                </a:solidFill>
              </a:rPr>
              <a:t> ได้มากกว่า 1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กด add แล้ว ต้องมี </a:t>
            </a:r>
            <a:r>
              <a:rPr lang="en-US" sz="2400">
                <a:solidFill>
                  <a:srgbClr val="FFD966"/>
                </a:solidFill>
              </a:rPr>
              <a:t>Recipe เพิ่ม</a:t>
            </a:r>
            <a:r>
              <a:rPr lang="en-US" sz="2400">
                <a:solidFill>
                  <a:srgbClr val="D9D9D9"/>
                </a:solidFill>
              </a:rPr>
              <a:t> และ </a:t>
            </a:r>
            <a:r>
              <a:rPr lang="en-US" sz="2400">
                <a:solidFill>
                  <a:srgbClr val="FFD966"/>
                </a:solidFill>
              </a:rPr>
              <a:t>Form ปิดตัวอัตโนมัติ</a:t>
            </a:r>
            <a:r>
              <a:rPr lang="en-US" sz="2400">
                <a:solidFill>
                  <a:srgbClr val="D9D9D9"/>
                </a:solidFill>
              </a:rPr>
              <a:t>และต้อง </a:t>
            </a:r>
            <a:r>
              <a:rPr lang="en-US" sz="2400">
                <a:solidFill>
                  <a:srgbClr val="FFD966"/>
                </a:solidFill>
              </a:rPr>
              <a:t>clear form</a:t>
            </a:r>
            <a:r>
              <a:rPr lang="en-US" sz="2400">
                <a:solidFill>
                  <a:srgbClr val="D9D9D9"/>
                </a:solidFill>
              </a:rPr>
              <a:t> ก่อนปิด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884" name="Shape 88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3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Recipe ภาคสาม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3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Recipe ภาคสาม</a:t>
            </a:r>
            <a:endParaRPr>
              <a:solidFill>
                <a:srgbClr val="61DBFB"/>
              </a:solidFill>
            </a:endParaRPr>
          </a:p>
        </p:txBody>
      </p:sp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07526"/>
            <a:ext cx="9269548" cy="45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/>
        </p:nvSpPr>
        <p:spPr>
          <a:xfrm>
            <a:off x="325425" y="5697175"/>
            <a:ext cx="36039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EFEF"/>
                </a:solidFill>
              </a:rPr>
              <a:t>ดูภาพขนาดใหญ่ได้ที่ </a:t>
            </a:r>
            <a:r>
              <a:rPr lang="en-US">
                <a:solidFill>
                  <a:srgbClr val="EFEFEF"/>
                </a:solidFill>
              </a:rPr>
              <a:t>https://ibb.co/esXF27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ข้อนี้เป็น Optional (ทำหรือไม่ทำก็ได้)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จากการบ้านวันนี้ข้อที่ 1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นำมาสร้างเป็นเกมส์จับคู่การ์ด โดยมี </a:t>
            </a:r>
            <a:r>
              <a:rPr lang="en-US" sz="2400">
                <a:solidFill>
                  <a:srgbClr val="FFD966"/>
                </a:solidFill>
              </a:rPr>
              <a:t>Feature </a:t>
            </a:r>
            <a:r>
              <a:rPr lang="en-US" sz="2400">
                <a:solidFill>
                  <a:srgbClr val="D9D9D9"/>
                </a:solidFill>
              </a:rPr>
              <a:t>ดังนี้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การ์ดตอนเริ่มให้ปิดการ์ดด้วย</a:t>
            </a:r>
            <a:r>
              <a:rPr lang="en-US" sz="2400">
                <a:solidFill>
                  <a:srgbClr val="FFD966"/>
                </a:solidFill>
              </a:rPr>
              <a:t>สีเทา</a:t>
            </a:r>
            <a:r>
              <a:rPr lang="en-US" sz="2400">
                <a:solidFill>
                  <a:srgbClr val="D9D9D9"/>
                </a:solidFill>
              </a:rPr>
              <a:t>ทั้งหมด</a:t>
            </a:r>
            <a:endParaRPr sz="2400">
              <a:solidFill>
                <a:srgbClr val="D9D9D9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คลิกที่การ์ดแล้ว </a:t>
            </a:r>
            <a:r>
              <a:rPr lang="en-US" sz="2400">
                <a:solidFill>
                  <a:srgbClr val="F1C232"/>
                </a:solidFill>
              </a:rPr>
              <a:t>การ์ดหงายแสดงสี</a:t>
            </a:r>
            <a:endParaRPr sz="2400">
              <a:solidFill>
                <a:srgbClr val="F1C232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หากคลิกที่การ์ดอื่น แล้ว</a:t>
            </a:r>
            <a:r>
              <a:rPr lang="en-US" sz="2400">
                <a:solidFill>
                  <a:srgbClr val="F1C232"/>
                </a:solidFill>
              </a:rPr>
              <a:t>สีเหมือนกัน</a:t>
            </a:r>
            <a:r>
              <a:rPr lang="en-US" sz="2400">
                <a:solidFill>
                  <a:srgbClr val="D9D9D9"/>
                </a:solidFill>
              </a:rPr>
              <a:t> ให้</a:t>
            </a:r>
            <a:r>
              <a:rPr lang="en-US" sz="2400">
                <a:solidFill>
                  <a:srgbClr val="F1C232"/>
                </a:solidFill>
              </a:rPr>
              <a:t>หงายการ์ดทั้งสองใบค้างไว้</a:t>
            </a:r>
            <a:endParaRPr sz="2400">
              <a:solidFill>
                <a:srgbClr val="F1C232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หากไม่เหมือนกันให้หน่วงเวลา </a:t>
            </a:r>
            <a:r>
              <a:rPr lang="en-US" sz="2400">
                <a:solidFill>
                  <a:srgbClr val="F1C232"/>
                </a:solidFill>
              </a:rPr>
              <a:t>1 วินาที ห้ามคลิก และปิดการ์ด</a:t>
            </a:r>
            <a:endParaRPr sz="2400">
              <a:solidFill>
                <a:srgbClr val="F1C232"/>
              </a:solidFill>
            </a:endParaRPr>
          </a:p>
          <a:p>
            <a: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-"/>
            </a:pPr>
            <a:r>
              <a:rPr lang="en-US" sz="2400">
                <a:solidFill>
                  <a:srgbClr val="D9D9D9"/>
                </a:solidFill>
              </a:rPr>
              <a:t>เปลี่ยนจากปุ่ม new deck เป็น </a:t>
            </a:r>
            <a:r>
              <a:rPr lang="en-US" sz="2400">
                <a:solidFill>
                  <a:srgbClr val="F1C232"/>
                </a:solidFill>
              </a:rPr>
              <a:t>new game</a:t>
            </a:r>
            <a:r>
              <a:rPr lang="en-US" sz="2400">
                <a:solidFill>
                  <a:srgbClr val="D9D9D9"/>
                </a:solidFill>
              </a:rPr>
              <a:t> กดแล้วต้อง reset game </a:t>
            </a:r>
            <a:r>
              <a:rPr lang="en-US" sz="2400">
                <a:solidFill>
                  <a:srgbClr val="F1C232"/>
                </a:solidFill>
              </a:rPr>
              <a:t>สุ่มการ์ดใหม่ให้</a:t>
            </a:r>
            <a:endParaRPr sz="2400">
              <a:solidFill>
                <a:srgbClr val="F1C232"/>
              </a:solidFill>
            </a:endParaRPr>
          </a:p>
        </p:txBody>
      </p:sp>
      <p:sp>
        <p:nvSpPr>
          <p:cNvPr id="897" name="Shape 89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การบ้าน #</a:t>
            </a:r>
            <a:r>
              <a:rPr lang="en-US">
                <a:solidFill>
                  <a:srgbClr val="FFFFFF"/>
                </a:solidFill>
              </a:rPr>
              <a:t>4</a:t>
            </a:r>
            <a:r>
              <a:rPr b="1" i="0" lang="en-US" sz="4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/>
              <a:t>Card Matching Game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idx="1" type="body"/>
          </p:nvPr>
        </p:nvSpPr>
        <p:spPr>
          <a:xfrm>
            <a:off x="1154950" y="1629500"/>
            <a:ext cx="9446100" cy="4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Using a function in `setState` instead of an object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https://medium.com/@wisecobbler/using-a-function-in-setstate-instead-of-an-object-1f5cfd6e55d1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State Updates May Be Asynchronous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https://reactjs.org/docs/state-and-lifecycle.html#state-updates-may-be-asynchronous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 txBox="1"/>
          <p:nvPr/>
        </p:nvSpPr>
        <p:spPr>
          <a:xfrm>
            <a:off x="1121025" y="646225"/>
            <a:ext cx="97596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สำหรับหาความรู้เพิ่มเติม</a:t>
            </a:r>
            <a:endParaRPr sz="48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300" y="215651"/>
            <a:ext cx="5849850" cy="58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1651225" y="4097925"/>
            <a:ext cx="8424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1554800" y="4888325"/>
            <a:ext cx="8557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ตัวอย่างการส่ง props จาก App component</a:t>
            </a:r>
            <a:r>
              <a:rPr lang="en-US" sz="1800">
                <a:solidFill>
                  <a:srgbClr val="D9D9D9"/>
                </a:solidFill>
              </a:rPr>
              <a:t> </a:t>
            </a:r>
            <a:r>
              <a:rPr lang="en-US" sz="1800">
                <a:solidFill>
                  <a:srgbClr val="D9D9D9"/>
                </a:solidFill>
              </a:rPr>
              <a:t>ไปหา User component ที่อยู่ใน Department component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1161325" y="597601"/>
            <a:ext cx="94047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/>
              <a:t>App </a:t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1161325" y="2045401"/>
            <a:ext cx="94047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/>
              <a:t>Department</a:t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56" name="Shape 156"/>
          <p:cNvSpPr txBox="1"/>
          <p:nvPr>
            <p:ph idx="2" type="body"/>
          </p:nvPr>
        </p:nvSpPr>
        <p:spPr>
          <a:xfrm>
            <a:off x="1085125" y="3417001"/>
            <a:ext cx="94047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/>
              <a:t>User</a:t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57" name="Shape 157"/>
          <p:cNvSpPr/>
          <p:nvPr/>
        </p:nvSpPr>
        <p:spPr>
          <a:xfrm>
            <a:off x="5508100" y="1711475"/>
            <a:ext cx="638700" cy="53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5452125" y="3193975"/>
            <a:ext cx="687000" cy="54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การส่งค่า props ให้ nested component</a:t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1430375" y="1888000"/>
            <a:ext cx="9135900" cy="4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Department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6785675" y="1358075"/>
            <a:ext cx="4027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props-nested-component.html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การส่งค่า props ให้ nested component</a:t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446350" y="2005200"/>
            <a:ext cx="92565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Department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Department: Accounts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6785675" y="1358075"/>
            <a:ext cx="4027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props-nested-component.html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การส่งค่า props ให้ nested component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446350" y="2005200"/>
            <a:ext cx="92565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age: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6785675" y="1358075"/>
            <a:ext cx="4027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props-nested-component.html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52400"/>
            <a:ext cx="10345525" cy="58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1651225" y="4097925"/>
            <a:ext cx="8424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1554800" y="5421725"/>
            <a:ext cx="8557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ตัวอย่างการส่ง props จาก App component ไปหา User component ที่อยู่ใน Department component ที่อยู่ใน Company component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191" name="Shape 191"/>
          <p:cNvSpPr txBox="1"/>
          <p:nvPr>
            <p:ph idx="2" type="body"/>
          </p:nvPr>
        </p:nvSpPr>
        <p:spPr>
          <a:xfrm>
            <a:off x="1161325" y="216601"/>
            <a:ext cx="94047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/>
              <a:t>App </a:t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1161325" y="3112201"/>
            <a:ext cx="94047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/>
              <a:t>Department</a:t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93" name="Shape 193"/>
          <p:cNvSpPr txBox="1"/>
          <p:nvPr>
            <p:ph idx="2" type="body"/>
          </p:nvPr>
        </p:nvSpPr>
        <p:spPr>
          <a:xfrm>
            <a:off x="1085125" y="4471751"/>
            <a:ext cx="94047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/>
              <a:t>User</a:t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94" name="Shape 194"/>
          <p:cNvSpPr/>
          <p:nvPr/>
        </p:nvSpPr>
        <p:spPr>
          <a:xfrm>
            <a:off x="5508100" y="1406675"/>
            <a:ext cx="638700" cy="53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1085125" y="1664401"/>
            <a:ext cx="94047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/>
              <a:t>Company</a:t>
            </a:r>
            <a:endParaRPr sz="50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96" name="Shape 196"/>
          <p:cNvSpPr/>
          <p:nvPr/>
        </p:nvSpPr>
        <p:spPr>
          <a:xfrm>
            <a:off x="5508100" y="2854475"/>
            <a:ext cx="638700" cy="53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5508100" y="4226075"/>
            <a:ext cx="638700" cy="53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Intro to Props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การส่งค่า props ให้ nested component ภาค 2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1430375" y="1888000"/>
            <a:ext cx="9135900" cy="4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5966100" y="1358075"/>
            <a:ext cx="4847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props-deeper-nested-component.html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การส่งค่า props ให้ nested component ภาค 2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1277975" y="1888000"/>
            <a:ext cx="9730500" cy="4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Company: AirCnC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Department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5966100" y="1358075"/>
            <a:ext cx="4847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props-deeper-nested-component.html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การส่งค่า props ให้ nested component ภาค 2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1430375" y="1888000"/>
            <a:ext cx="9135900" cy="4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Department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Department: Accounts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5966100" y="1358075"/>
            <a:ext cx="4847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props-deeper-nested-component.html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การส่งค่า props ให้ nested component ภาค 2</a:t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1430375" y="1888000"/>
            <a:ext cx="9135900" cy="41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age: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5966100" y="1358075"/>
            <a:ext cx="4847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props-deeper-nested-component.html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228600" y="131909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Type อะไรก็ตามที่เราใส่ใน Object ได้ เราสามารถส่งเข้า props ได้หมดครับ</a:t>
            </a:r>
            <a:endParaRPr sz="2400"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Boolean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Null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Undefined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Number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String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Object -&gt; Array, Date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Function</a:t>
            </a:r>
            <a:endParaRPr sz="24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-156675" y="1037750"/>
            <a:ext cx="5833500" cy="50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6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showNameFunc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'my name is '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6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react!'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nullValue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undefinedValue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'somchai'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b: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-US" sz="1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'smith'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US" sz="1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5459875" y="311500"/>
            <a:ext cx="6524400" cy="5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endParaRPr sz="15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myStr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myNumber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myBool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myTrueBool</a:t>
            </a:r>
            <a:endParaRPr sz="15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myNull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nullValue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myUndefinded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undefinedValue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myObj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myArray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myDate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myShowNameFunc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showNameFunc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8" name="Shape 238"/>
          <p:cNvSpPr txBox="1"/>
          <p:nvPr/>
        </p:nvSpPr>
        <p:spPr>
          <a:xfrm>
            <a:off x="8885400" y="3115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props-all-type.html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452925" y="606125"/>
            <a:ext cx="11342700" cy="58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string: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myStr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number: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myNumber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false value: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myBool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true value: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myTrueBool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null: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myNull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===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en-US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'yes'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undefined: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myUndefinded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===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en-US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'yes'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object: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myObj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array: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myArray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Date: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myDate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function: 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myShowNameFunc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8885400" y="3115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props-all-type.html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props.c</a:t>
            </a:r>
            <a:r>
              <a:rPr lang="en-US"/>
              <a:t>hildren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228600" y="1359150"/>
            <a:ext cx="117288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Component สามารถรับค่า children ของตัวเองได้</a:t>
            </a:r>
            <a:endParaRPr/>
          </a:p>
        </p:txBody>
      </p:sp>
      <p:sp>
        <p:nvSpPr>
          <p:cNvPr id="255" name="Shape 25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Props: children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228600" y="2806949"/>
            <a:ext cx="11728800" cy="1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หากเป็น Component ที่สร้างจาก Function จะรับค่า children จาก </a:t>
            </a:r>
            <a:r>
              <a:rPr lang="en-US" sz="2400">
                <a:solidFill>
                  <a:srgbClr val="FFD966"/>
                </a:solidFill>
              </a:rPr>
              <a:t>props.children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หากเป็น Component ที่สร้างจาก Class จะรับค่า children ได้จาก </a:t>
            </a:r>
            <a:r>
              <a:rPr lang="en-US" sz="2400">
                <a:solidFill>
                  <a:srgbClr val="FFD966"/>
                </a:solidFill>
              </a:rPr>
              <a:t>this.props.children</a:t>
            </a:r>
            <a:endParaRPr sz="24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การส่งค่า children ให้ component</a:t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1524000" y="1972350"/>
            <a:ext cx="9231000" cy="40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UserFunc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Lorem ipsum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UserFunc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Beacon ipsum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props-children.html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228600" y="1359152"/>
            <a:ext cx="117288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props (ย่อมาจาก properties) คือ</a:t>
            </a:r>
            <a:r>
              <a:rPr lang="en-US" sz="2400">
                <a:solidFill>
                  <a:srgbClr val="EA9999"/>
                </a:solidFill>
              </a:rPr>
              <a:t>ข้อมูล</a:t>
            </a:r>
            <a:r>
              <a:rPr lang="en-US" sz="2400"/>
              <a:t>ที่ใช้ภายใน Component โดย props จะถูกส่งมาจาก Parent ที่เรียกใช้ Component นั้นๆ (children component)</a:t>
            </a:r>
            <a:endParaRPr sz="24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ใน Javascript props เป็นแค่ </a:t>
            </a:r>
            <a:r>
              <a:rPr lang="en-US" sz="2400">
                <a:solidFill>
                  <a:srgbClr val="EA9999"/>
                </a:solidFill>
              </a:rPr>
              <a:t>object { } </a:t>
            </a:r>
            <a:r>
              <a:rPr lang="en-US" sz="2400"/>
              <a:t>ธรรมดาๆ นี่เอง ดังนั้น props จึงมีได้หลายค่าและเก็บค่าในรูปแบบ key: value</a:t>
            </a:r>
            <a:endParaRPr sz="2400"/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Props</a:t>
            </a:r>
            <a:endParaRPr/>
          </a:p>
        </p:txBody>
      </p:sp>
      <p:sp>
        <p:nvSpPr>
          <p:cNvPr id="77" name="Shape 77"/>
          <p:cNvSpPr txBox="1"/>
          <p:nvPr/>
        </p:nvSpPr>
        <p:spPr>
          <a:xfrm>
            <a:off x="4300825" y="3405825"/>
            <a:ext cx="16389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Parent</a:t>
            </a:r>
            <a:endParaRPr b="1" sz="3600">
              <a:solidFill>
                <a:srgbClr val="FFFFFF"/>
              </a:solidFill>
            </a:endParaRP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602" y="2852200"/>
            <a:ext cx="3131873" cy="33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8949025" y="4769625"/>
            <a:ext cx="28602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Children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Component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8069050" y="2683475"/>
            <a:ext cx="1972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</a:rPr>
              <a:t>Props</a:t>
            </a:r>
            <a:endParaRPr b="1" sz="4800">
              <a:solidFill>
                <a:srgbClr val="FFFFFF"/>
              </a:solidFill>
            </a:endParaRPr>
          </a:p>
        </p:txBody>
      </p:sp>
      <p:cxnSp>
        <p:nvCxnSpPr>
          <p:cNvPr id="81" name="Shape 81"/>
          <p:cNvCxnSpPr/>
          <p:nvPr/>
        </p:nvCxnSpPr>
        <p:spPr>
          <a:xfrm flipH="1">
            <a:off x="7799650" y="3432125"/>
            <a:ext cx="269400" cy="52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Function component รับค่า children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1524000" y="1972350"/>
            <a:ext cx="9231000" cy="40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UserFunc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4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Function Component: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children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props-children.html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</a:t>
            </a:r>
            <a:r>
              <a:rPr lang="en-US"/>
              <a:t> component รับค่า children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524000" y="1972350"/>
            <a:ext cx="9231000" cy="40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Class Component: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children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props-children.html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926" y="239326"/>
            <a:ext cx="5704274" cy="57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ตอนที่เรากำหนด Style ด้วย className หรือ inline-style หรือแม้แต่ตอน Loop ที่เรากำหนด key ให้กับ Component ก็ตาม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เราส่ง props ให้ Component อื่นๆ โดยที่เราไม่รู้ตัวไปแล้วเรียบร้อย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/>
              <a:t>กล่าวคือทุกอย่างที่เขียนใน tag ตามหลังชื่อ Component เราเรียกว่า props ทั้งหมด</a:t>
            </a:r>
            <a:endParaRPr sz="4800"/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ช่วงรู้หมือไร่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FlashBack</a:t>
            </a:r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1383000" y="1867375"/>
            <a:ext cx="94962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helloReact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'div'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3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30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&lt;--</a:t>
            </a:r>
            <a:r>
              <a:rPr lang="en-US" sz="30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 นี่แหล่ะที่สำหรับใส่ Props</a:t>
            </a:r>
            <a:endParaRPr sz="3000">
              <a:solidFill>
                <a:srgbClr val="FFD9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React!'</a:t>
            </a:r>
            <a:endParaRPr sz="30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FlashBack</a:t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1383000" y="2248375"/>
            <a:ext cx="9496200" cy="41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helloReact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2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'div'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{ </a:t>
            </a:r>
            <a:r>
              <a:rPr lang="en-US" sz="2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firstName: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lastName: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"Doe"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key: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2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React!'</a:t>
            </a:r>
            <a:endParaRPr sz="2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FlashBack</a:t>
            </a: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1383000" y="2036900"/>
            <a:ext cx="94962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helloReact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"Doe"</a:t>
            </a:r>
            <a:endParaRPr sz="2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Hello React</a:t>
            </a:r>
            <a:endParaRPr sz="2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2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FlashBack</a:t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33125"/>
            <a:ext cx="11728801" cy="308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เปิดไฟล์ lab.html ขึ้นมาแล้วลองทำสิ่งต่อไปนี้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หัดส่ง props (โดยเฉพาะหัดส่งfunction ไปใน props)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หัดเขียน component รับ props ทั้งแบบ class และ function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หัดใช้ props children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พยายามทำความเข้าใจการส่ง props ให้ nested component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1:</a:t>
            </a:r>
            <a:r>
              <a:rPr lang="en-US"/>
              <a:t> Props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Default Props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228600" y="1359150"/>
            <a:ext cx="11728800" cy="47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การที่ parent ส่ง props ไปหา children component ได้อย่างเดียว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A9999"/>
                </a:solidFill>
              </a:rPr>
              <a:t>ส่ง props ขึ้นไปหา parent ตัวเองไม่ได้ ส่ง props ไปหาญาติ (sibling) ด้านข้างไม่ได้</a:t>
            </a:r>
            <a:endParaRPr sz="2400">
              <a:solidFill>
                <a:srgbClr val="EA999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ทำให้เรามองภาพการไหลของ props ได้เหมือนน้ำตก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กล่าวคือข้อมูลของ props จะไหลลงเท่านั้น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เราเรียกการส่งข้อมูล pattern แบบนี้ว่า</a:t>
            </a:r>
            <a:endParaRPr sz="24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/>
              <a:t>One-way direction data flow</a:t>
            </a:r>
            <a:endParaRPr sz="4800"/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Props: One way direction data flow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300" y="2622975"/>
            <a:ext cx="2120625" cy="34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ใช้เพื่อกำหนดค่าตั้งต้นให้ props ใน component หาก props ไม่ถูกส่งมาก็จะใช้ค่านี้แทน </a:t>
            </a:r>
            <a:endParaRPr/>
          </a:p>
        </p:txBody>
      </p:sp>
      <p:sp>
        <p:nvSpPr>
          <p:cNvPr id="329" name="Shape 32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Props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การใช้ Default Props</a:t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1639175" y="2205650"/>
            <a:ext cx="8822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defaultProps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ชื่อ prop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ชื่อ prop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endParaRPr sz="36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2916750" y="1406275"/>
            <a:ext cx="741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ใช้ได้ทั้ง Component แบบ Class และ Function </a:t>
            </a:r>
            <a:r>
              <a:rPr lang="en-US" sz="2400">
                <a:solidFill>
                  <a:srgbClr val="FFE599"/>
                </a:solidFill>
              </a:rPr>
              <a:t>*แนะนำ*</a:t>
            </a:r>
            <a:endParaRPr sz="24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การใช้ Default Props แบบ 2</a:t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1639175" y="2205650"/>
            <a:ext cx="8822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defaultProps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ชื่อ prop: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ชื่อ prop: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endParaRPr sz="36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36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2916750" y="1406275"/>
            <a:ext cx="741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ภายใน Class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Props: Function Component</a:t>
            </a:r>
            <a:endParaRPr/>
          </a:p>
        </p:txBody>
      </p:sp>
      <p:sp>
        <p:nvSpPr>
          <p:cNvPr id="349" name="Shape 349"/>
          <p:cNvSpPr txBox="1"/>
          <p:nvPr/>
        </p:nvSpPr>
        <p:spPr>
          <a:xfrm>
            <a:off x="1406300" y="1992975"/>
            <a:ext cx="9308700" cy="3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UserFunc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Function Component: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First name: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Last name: 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2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);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default-props.html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Props: Function Component</a:t>
            </a:r>
            <a:endParaRPr/>
          </a:p>
        </p:txBody>
      </p:sp>
      <p:sp>
        <p:nvSpPr>
          <p:cNvPr id="356" name="Shape 356"/>
          <p:cNvSpPr txBox="1"/>
          <p:nvPr/>
        </p:nvSpPr>
        <p:spPr>
          <a:xfrm>
            <a:off x="1678000" y="2105725"/>
            <a:ext cx="8751600" cy="3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UserFunc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defaultProps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firstName: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lastName: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'Doe'</a:t>
            </a:r>
            <a:endParaRPr sz="30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default-props.html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Props: Class Component</a:t>
            </a:r>
            <a:endParaRPr/>
          </a:p>
        </p:txBody>
      </p:sp>
      <p:sp>
        <p:nvSpPr>
          <p:cNvPr id="363" name="Shape 363"/>
          <p:cNvSpPr txBox="1"/>
          <p:nvPr/>
        </p:nvSpPr>
        <p:spPr>
          <a:xfrm>
            <a:off x="1678000" y="1996475"/>
            <a:ext cx="87516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Class Component: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First name: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Last name: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default-props.html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Props: Class Component</a:t>
            </a: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1601800" y="2153950"/>
            <a:ext cx="8751600" cy="3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defaultProps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firstName: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lastName: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'Doe'</a:t>
            </a:r>
            <a:endParaRPr sz="30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30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default-props.html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Props: Class Component แบบ 2</a:t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1982800" y="1907800"/>
            <a:ext cx="8751600" cy="47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defaultProps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'Doe'</a:t>
            </a:r>
            <a:endParaRPr sz="18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Class Component: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First name: 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Last name: 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00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default-props.html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PropTypes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Javascript เป็นภาษา Weak typing หาก App ของเรามีขนาดใหญ่ขึ้นเราอาจจะอยากให้มีการเช็ค type ของ props ที่ส่งเข้ามาว่าเป็นไปตามต้องการหรือไม่ </a:t>
            </a:r>
            <a:r>
              <a:rPr lang="en-US" sz="2400"/>
              <a:t>ด้วยเหตุนี้เราจึงใช้ PropTypes เพื่อช่วยเช็ค type ของ props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เราอาจจะมองว่า PropTypes ช่วยบอก specification ของ component ก็ได้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A9999"/>
                </a:solidFill>
              </a:rPr>
              <a:t>*เราต้องลง library ชื่อ prop-types เพิ่มหากต้องการจะใช้ PropTypes</a:t>
            </a:r>
            <a:endParaRPr sz="2400">
              <a:solidFill>
                <a:srgbClr val="EA9999"/>
              </a:solidFill>
            </a:endParaRPr>
          </a:p>
        </p:txBody>
      </p:sp>
      <p:sp>
        <p:nvSpPr>
          <p:cNvPr id="389" name="Shape 38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PropTypes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228600" y="978149"/>
            <a:ext cx="11728800" cy="19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E06666"/>
                </a:solidFill>
              </a:rPr>
              <a:t>ห้าม</a:t>
            </a:r>
            <a:r>
              <a:rPr lang="en-US" sz="4800">
                <a:solidFill>
                  <a:srgbClr val="D9D9D9"/>
                </a:solidFill>
              </a:rPr>
              <a:t>แก้ไขค่า props โดย</a:t>
            </a:r>
            <a:r>
              <a:rPr lang="en-US" sz="9600">
                <a:solidFill>
                  <a:srgbClr val="E06666"/>
                </a:solidFill>
              </a:rPr>
              <a:t>เด็ดขาด</a:t>
            </a:r>
            <a:endParaRPr sz="9600">
              <a:solidFill>
                <a:srgbClr val="E06666"/>
              </a:solidFill>
            </a:endParaRPr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ข้อควรระวังเรื่อง Props</a:t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304800" y="2899350"/>
            <a:ext cx="113898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FEFEF"/>
                </a:solidFill>
              </a:rPr>
              <a:t>เพราะ props ถูกส่งมาจาก parent เราจึงต้องเคารพค่าที่ parent ส่งมาให้คิดซะว่า props มีสถานะเป็น </a:t>
            </a:r>
            <a:r>
              <a:rPr lang="en-US" sz="4800">
                <a:solidFill>
                  <a:srgbClr val="D9D9D9"/>
                </a:solidFill>
              </a:rPr>
              <a:t>read only</a:t>
            </a:r>
            <a:r>
              <a:rPr lang="en-US" sz="4800">
                <a:solidFill>
                  <a:srgbClr val="F9CB9C"/>
                </a:solidFill>
              </a:rPr>
              <a:t> </a:t>
            </a:r>
            <a:r>
              <a:rPr lang="en-US" sz="3000">
                <a:solidFill>
                  <a:srgbClr val="EFEFEF"/>
                </a:solidFill>
              </a:rPr>
              <a:t>หากมีกรณีที่เราต้องเปลี่ยนแปลงค่า props ให้คิดดูดีๆว่าเราออกแบบการส่งข้อมูลถูกหรือเปล่า</a:t>
            </a:r>
            <a:endParaRPr sz="30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วิธีลง </a:t>
            </a:r>
            <a:r>
              <a:rPr lang="en-US"/>
              <a:t>PropTypes</a:t>
            </a: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1506600" y="2133325"/>
            <a:ext cx="9135900" cy="24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npm install --save prop-types</a:t>
            </a:r>
            <a:endParaRPr sz="24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หรือ</a:t>
            </a:r>
            <a:endParaRPr sz="24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yarn add </a:t>
            </a:r>
            <a:r>
              <a:rPr lang="en-US" sz="2400">
                <a:solidFill>
                  <a:srgbClr val="8CFF23"/>
                </a:solidFill>
              </a:rPr>
              <a:t>prop-types</a:t>
            </a:r>
            <a:endParaRPr sz="20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CFF23"/>
              </a:solidFill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2916750" y="1406275"/>
            <a:ext cx="741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เปิด terminal ในโฟเดอร์โปรเจคแล้วพิมพ์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 Import</a:t>
            </a:r>
            <a:r>
              <a:rPr lang="en-US"/>
              <a:t> PropTypes</a:t>
            </a: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1506600" y="2133325"/>
            <a:ext cx="91359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CFF23"/>
                </a:solidFill>
              </a:rPr>
              <a:t>import PropTypes from 'prop-types';</a:t>
            </a:r>
            <a:endParaRPr sz="2400">
              <a:solidFill>
                <a:srgbClr val="8CFF23"/>
              </a:solidFill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2916750" y="1406275"/>
            <a:ext cx="741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ด้านบนในไฟล์ component ของเรา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การใช้ PropTypes</a:t>
            </a:r>
            <a:endParaRPr/>
          </a:p>
        </p:txBody>
      </p:sp>
      <p:sp>
        <p:nvSpPr>
          <p:cNvPr id="409" name="Shape 409"/>
          <p:cNvSpPr txBox="1"/>
          <p:nvPr/>
        </p:nvSpPr>
        <p:spPr>
          <a:xfrm>
            <a:off x="1639175" y="2205650"/>
            <a:ext cx="8822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ชื่อ prop: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type ที่กำหนด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ชื่อ prop: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type ที่กำหนด</a:t>
            </a:r>
            <a:endParaRPr sz="36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2916750" y="1406275"/>
            <a:ext cx="741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ใช้ได้ทั้ง Component แบบ Class และ Function </a:t>
            </a:r>
            <a:r>
              <a:rPr lang="en-US" sz="2400">
                <a:solidFill>
                  <a:srgbClr val="FFE599"/>
                </a:solidFill>
              </a:rPr>
              <a:t>*แนะนำ*</a:t>
            </a:r>
            <a:endParaRPr sz="24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การใช้ PropTypes แบบ 2</a:t>
            </a:r>
            <a:endParaRPr/>
          </a:p>
        </p:txBody>
      </p:sp>
      <p:sp>
        <p:nvSpPr>
          <p:cNvPr id="416" name="Shape 416"/>
          <p:cNvSpPr txBox="1"/>
          <p:nvPr/>
        </p:nvSpPr>
        <p:spPr>
          <a:xfrm>
            <a:off x="1639175" y="2205650"/>
            <a:ext cx="8822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 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ชื่อ prop: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type ที่กำหนด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6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6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ชื่อ prop:</a:t>
            </a: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6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type ที่กำหนด</a:t>
            </a:r>
            <a:endParaRPr sz="36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36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2916750" y="1406275"/>
            <a:ext cx="74124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9D9"/>
                </a:solidFill>
              </a:rPr>
              <a:t>ภายใน Class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ที่ใช้บ่อย</a:t>
            </a:r>
            <a:endParaRPr/>
          </a:p>
        </p:txBody>
      </p:sp>
      <p:sp>
        <p:nvSpPr>
          <p:cNvPr id="423" name="Shape 423"/>
          <p:cNvSpPr txBox="1"/>
          <p:nvPr/>
        </p:nvSpPr>
        <p:spPr>
          <a:xfrm>
            <a:off x="1434275" y="1747650"/>
            <a:ext cx="3881100" cy="3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PropTypes.array</a:t>
            </a:r>
            <a:endParaRPr sz="3000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PropTypes.bool</a:t>
            </a:r>
            <a:endParaRPr sz="3000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PropTypes.func</a:t>
            </a:r>
            <a:endParaRPr sz="3000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PropTypes.number</a:t>
            </a:r>
            <a:endParaRPr sz="3000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PropTypes.object</a:t>
            </a:r>
            <a:endParaRPr sz="3000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PropTypes.string</a:t>
            </a:r>
            <a:endParaRPr sz="3000">
              <a:solidFill>
                <a:srgbClr val="00FF00"/>
              </a:solidFill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5853875" y="1747650"/>
            <a:ext cx="4860900" cy="3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PropTypes.oneOfType</a:t>
            </a:r>
            <a:endParaRPr sz="3000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PropTypes.arrayOf</a:t>
            </a:r>
            <a:endParaRPr sz="3000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PropTypes.objectOf</a:t>
            </a:r>
            <a:endParaRPr sz="3000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PropTypes.shape</a:t>
            </a:r>
            <a:endParaRPr sz="3000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PropTypes.func.isRequired</a:t>
            </a:r>
            <a:endParaRPr sz="3000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FF00"/>
              </a:solidFill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2977025" y="1482475"/>
            <a:ext cx="7641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ดูเพิ่มเติมได้ที่ https://reactjs.org/docs/typechecking-with-proptypes.html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PropTypes: Function Component</a:t>
            </a:r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1470450" y="1929000"/>
            <a:ext cx="92082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UserFunc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Function Component: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age: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prop-types.html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PropTypes: Function Component</a:t>
            </a:r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1470450" y="1929000"/>
            <a:ext cx="92082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UserFunc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age: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endParaRPr sz="30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30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prop-types.html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PropTypes</a:t>
            </a:r>
            <a:r>
              <a:rPr lang="en-US"/>
              <a:t>: Class Component</a:t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1678000" y="1996475"/>
            <a:ext cx="87516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Class Component: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age: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prop-types.html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PropTypes</a:t>
            </a:r>
            <a:r>
              <a:rPr lang="en-US"/>
              <a:t>: Class Component</a:t>
            </a:r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1601800" y="2153950"/>
            <a:ext cx="8751600" cy="3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age: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endParaRPr sz="30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Shape 453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prop-types.html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PropTypes</a:t>
            </a:r>
            <a:r>
              <a:rPr lang="en-US"/>
              <a:t>: Class Component แบบ 2</a:t>
            </a:r>
            <a:endParaRPr/>
          </a:p>
        </p:txBody>
      </p:sp>
      <p:sp>
        <p:nvSpPr>
          <p:cNvPr id="459" name="Shape 459"/>
          <p:cNvSpPr txBox="1"/>
          <p:nvPr/>
        </p:nvSpPr>
        <p:spPr>
          <a:xfrm>
            <a:off x="1982800" y="1603000"/>
            <a:ext cx="8751600" cy="47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UserClass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PropTypes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endParaRPr sz="180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0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 User Class Component: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age: 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7969400" y="1408300"/>
            <a:ext cx="2910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prop-types.html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Passing Props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47800"/>
            <a:ext cx="11513200" cy="30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เปิดไฟล์ lab2.html ขึ้นมาแล้วลองทำสิ่งต่อไปนี้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หัดใช้ Default Props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หัดใช้ PropTypes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2:</a:t>
            </a:r>
            <a:r>
              <a:rPr lang="en-US"/>
              <a:t> Default Props &amp; PropTypes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Handling Events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ใน React เราสามารถจัดการ event ที่เกิดจาก action ของ user ได้เช่นเดียวกับเวลาที่เราเขียน HTML โดยจะจัดการผ่าน </a:t>
            </a:r>
            <a:r>
              <a:rPr lang="en-US">
                <a:solidFill>
                  <a:srgbClr val="EA9999"/>
                </a:solidFill>
              </a:rPr>
              <a:t>Event Handler</a:t>
            </a:r>
            <a:r>
              <a:rPr lang="en-US"/>
              <a:t> และ </a:t>
            </a:r>
            <a:r>
              <a:rPr lang="en-US">
                <a:solidFill>
                  <a:srgbClr val="EA9999"/>
                </a:solidFill>
              </a:rPr>
              <a:t>SyntheticEvent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ตัวอย่าง event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user คลิกปุ่ม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user พิมพ์ในกล่อง input</a:t>
            </a:r>
            <a:endParaRPr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กล่อง input ถูก focus</a:t>
            </a:r>
            <a:endParaRPr/>
          </a:p>
        </p:txBody>
      </p:sp>
      <p:sp>
        <p:nvSpPr>
          <p:cNvPr id="482" name="Shape 48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การจัดการ Event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" type="body"/>
          </p:nvPr>
        </p:nvSpPr>
        <p:spPr>
          <a:xfrm>
            <a:off x="228600" y="1359149"/>
            <a:ext cx="11728800" cy="3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Event handler ก็คือ </a:t>
            </a:r>
            <a:r>
              <a:rPr lang="en-US">
                <a:solidFill>
                  <a:srgbClr val="EA9999"/>
                </a:solidFill>
              </a:rPr>
              <a:t>Callback</a:t>
            </a:r>
            <a:r>
              <a:rPr lang="en-US"/>
              <a:t> </a:t>
            </a:r>
            <a:r>
              <a:rPr lang="en-US">
                <a:solidFill>
                  <a:srgbClr val="EA9999"/>
                </a:solidFill>
              </a:rPr>
              <a:t>F</a:t>
            </a:r>
            <a:r>
              <a:rPr lang="en-US">
                <a:solidFill>
                  <a:srgbClr val="EA9999"/>
                </a:solidFill>
              </a:rPr>
              <a:t>unction </a:t>
            </a:r>
            <a:r>
              <a:rPr lang="en-US"/>
              <a:t>ธรรมดาๆ ที่เรากำหนดให้เป็นค่าของ event (props) ที่ส่งให้กับ element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โดยเราส่ง Event handler เข้าไปเพื่อที่จะรับ </a:t>
            </a:r>
            <a:r>
              <a:rPr lang="en-US">
                <a:solidFill>
                  <a:srgbClr val="EA9999"/>
                </a:solidFill>
              </a:rPr>
              <a:t>SyntheticEvent</a:t>
            </a:r>
            <a:r>
              <a:rPr lang="en-US"/>
              <a:t> กลับมา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999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A9999"/>
                </a:solidFill>
              </a:rPr>
              <a:t>*ควรเขียน Function แบบ Arrow Function เพื่อแก้ปัญหา this เปลี่ยน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488" name="Shape 488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Handler</a:t>
            </a:r>
            <a:endParaRPr/>
          </a:p>
        </p:txBody>
      </p:sp>
      <p:sp>
        <p:nvSpPr>
          <p:cNvPr id="489" name="Shape 489"/>
          <p:cNvSpPr txBox="1"/>
          <p:nvPr/>
        </p:nvSpPr>
        <p:spPr>
          <a:xfrm>
            <a:off x="325425" y="5218825"/>
            <a:ext cx="114381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ดูรายชื่อ Event ทั้งหมดได้ที่ </a:t>
            </a:r>
            <a:r>
              <a:rPr lang="en-US" sz="1800">
                <a:solidFill>
                  <a:srgbClr val="EFEFEF"/>
                </a:solidFill>
              </a:rPr>
              <a:t>https://reactjs.org/docs/events.html#supported-events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228600" y="1359150"/>
            <a:ext cx="117288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ใน React จะมีสิ่งที่เรียกว่า SyntheticEvent ซึ่งจะช่วยให้ event ในทุก Browser ทำงานได้ไม่แตกต่างกัน โดยเราจะได้รับ </a:t>
            </a:r>
            <a:r>
              <a:rPr lang="en-US"/>
              <a:t>SyntheticEvent จาก Event Handler หลังจากเกิด Event นั่นเอง</a:t>
            </a:r>
            <a:endParaRPr/>
          </a:p>
        </p:txBody>
      </p:sp>
      <p:sp>
        <p:nvSpPr>
          <p:cNvPr id="495" name="Shape 49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SyntheticEvent</a:t>
            </a: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349525" y="3519400"/>
            <a:ext cx="112332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ใน Javascript SyntheticEvent ก็คือ </a:t>
            </a:r>
            <a:r>
              <a:rPr lang="en-US" sz="3000">
                <a:solidFill>
                  <a:srgbClr val="EA9999"/>
                </a:solidFill>
              </a:rPr>
              <a:t>Object { }</a:t>
            </a:r>
            <a:r>
              <a:rPr lang="en-US" sz="3000">
                <a:solidFill>
                  <a:schemeClr val="lt1"/>
                </a:solidFill>
              </a:rPr>
              <a:t> ธรรมดาๆ นี่เอง</a:t>
            </a:r>
            <a:endParaRPr sz="3000"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228600" y="1359147"/>
            <a:ext cx="117288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ใน SyntheticEvent มี key ที่ใช้บ่อยๆคือ</a:t>
            </a:r>
            <a:endParaRPr/>
          </a:p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.target ใช้สำหรับอ่านค่าจาก element ที่เกิด event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.</a:t>
            </a:r>
            <a:r>
              <a:rPr lang="en-US"/>
              <a:t>preventDefault() ใช้ยกเลิก default action ของ HTML</a:t>
            </a:r>
            <a:endParaRPr/>
          </a:p>
        </p:txBody>
      </p:sp>
      <p:sp>
        <p:nvSpPr>
          <p:cNvPr id="502" name="Shape 50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SyntheticEvent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2" type="body"/>
          </p:nvPr>
        </p:nvSpPr>
        <p:spPr>
          <a:xfrm>
            <a:off x="1196295" y="4806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Event Handler</a:t>
            </a:r>
            <a:endParaRPr/>
          </a:p>
        </p:txBody>
      </p:sp>
      <p:sp>
        <p:nvSpPr>
          <p:cNvPr id="508" name="Shape 508"/>
          <p:cNvSpPr txBox="1"/>
          <p:nvPr>
            <p:ph idx="2" type="body"/>
          </p:nvPr>
        </p:nvSpPr>
        <p:spPr>
          <a:xfrm>
            <a:off x="1120095" y="37572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SyntheticEvent</a:t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5162450" y="2369700"/>
            <a:ext cx="1205400" cy="132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 txBox="1"/>
          <p:nvPr/>
        </p:nvSpPr>
        <p:spPr>
          <a:xfrm>
            <a:off x="928050" y="984450"/>
            <a:ext cx="1205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9D9D9"/>
                </a:solidFill>
              </a:rPr>
              <a:t>Func</a:t>
            </a:r>
            <a:endParaRPr sz="3000">
              <a:solidFill>
                <a:srgbClr val="D9D9D9"/>
              </a:solidFill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1004250" y="4184850"/>
            <a:ext cx="1205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9D9D9"/>
                </a:solidFill>
              </a:rPr>
              <a:t>Obj</a:t>
            </a:r>
            <a:endParaRPr sz="3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ตัวอย่างการจัดการ event</a:t>
            </a:r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x="1386050" y="2012800"/>
            <a:ext cx="9352800" cy="4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handleClick = 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=&gt;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'button was clicked'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handleClick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Click me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8" name="Shape 518"/>
          <p:cNvSpPr txBox="1"/>
          <p:nvPr/>
        </p:nvSpPr>
        <p:spPr>
          <a:xfrm>
            <a:off x="7965250" y="1358075"/>
            <a:ext cx="2844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events-onclick.html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/>
        </p:nvSpPr>
        <p:spPr>
          <a:xfrm>
            <a:off x="475825" y="2438400"/>
            <a:ext cx="113673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2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2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handleClick</a:t>
            </a:r>
            <a:r>
              <a:rPr lang="en-US" sz="2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Click me</a:t>
            </a:r>
            <a:r>
              <a:rPr lang="en-US" sz="2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2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1095975" y="3846000"/>
            <a:ext cx="3169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Props ชื่อ onClick</a:t>
            </a:r>
            <a:endParaRPr sz="3000">
              <a:solidFill>
                <a:srgbClr val="00FF00"/>
              </a:solidFill>
            </a:endParaRPr>
          </a:p>
        </p:txBody>
      </p:sp>
      <p:cxnSp>
        <p:nvCxnSpPr>
          <p:cNvPr id="525" name="Shape 525"/>
          <p:cNvCxnSpPr>
            <a:stCxn id="524" idx="0"/>
          </p:cNvCxnSpPr>
          <p:nvPr/>
        </p:nvCxnSpPr>
        <p:spPr>
          <a:xfrm flipH="1" rot="10800000">
            <a:off x="2680875" y="3350700"/>
            <a:ext cx="387600" cy="495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Shape 526"/>
          <p:cNvSpPr txBox="1"/>
          <p:nvPr/>
        </p:nvSpPr>
        <p:spPr>
          <a:xfrm>
            <a:off x="6125175" y="3846000"/>
            <a:ext cx="3169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FF00"/>
                </a:solidFill>
              </a:rPr>
              <a:t>Event Handler</a:t>
            </a:r>
            <a:endParaRPr sz="3000">
              <a:solidFill>
                <a:srgbClr val="00FF00"/>
              </a:solidFill>
            </a:endParaRPr>
          </a:p>
        </p:txBody>
      </p:sp>
      <p:cxnSp>
        <p:nvCxnSpPr>
          <p:cNvPr id="527" name="Shape 527"/>
          <p:cNvCxnSpPr>
            <a:stCxn id="526" idx="0"/>
          </p:cNvCxnSpPr>
          <p:nvPr/>
        </p:nvCxnSpPr>
        <p:spPr>
          <a:xfrm rot="10800000">
            <a:off x="6810075" y="3338700"/>
            <a:ext cx="900000" cy="507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228600" y="131909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หากเคยเขียน html มาก่อนจะพบว่าการส่ง props ให้ Component มีความคล้ายกับการกำหนด attribute ใน html มาก เพียงแต่ว่าเรากำหนดชื่อ attribute เองได้ ส่งค่าเป็น type อื่นที่ไม่ใช่ string ได้และไม่จำกัดจำนวน</a:t>
            </a:r>
            <a:endParaRPr sz="24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เช่น</a:t>
            </a:r>
            <a:endParaRPr sz="2400"/>
          </a:p>
          <a:p>
            <a:pPr indent="45720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&lt;Hello </a:t>
            </a:r>
            <a:r>
              <a:rPr lang="en-US" sz="2400">
                <a:solidFill>
                  <a:srgbClr val="FFD966"/>
                </a:solidFill>
              </a:rPr>
              <a:t>firstName=”john” age={30} </a:t>
            </a:r>
            <a:r>
              <a:rPr lang="en-US" sz="2400"/>
              <a:t>/&gt;</a:t>
            </a:r>
            <a:endParaRPr sz="24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โดยเราให้ props ที่มี key ชื่อว่า firstName มีค่าเท่ากับ “john” และ</a:t>
            </a:r>
            <a:endParaRPr sz="24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key ชื่อว่า age มีค่าเท่ากับ 30 นั่นเอง</a:t>
            </a:r>
            <a:endParaRPr sz="2400"/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การส่ง Props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/>
        </p:nvSpPr>
        <p:spPr>
          <a:xfrm>
            <a:off x="609600" y="1219200"/>
            <a:ext cx="111057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handleClick = 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=&gt; {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30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'button was clicked'</a:t>
            </a: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/>
          </a:p>
        </p:txBody>
      </p:sp>
      <p:sp>
        <p:nvSpPr>
          <p:cNvPr id="533" name="Shape 533"/>
          <p:cNvSpPr txBox="1"/>
          <p:nvPr/>
        </p:nvSpPr>
        <p:spPr>
          <a:xfrm>
            <a:off x="4965725" y="1048575"/>
            <a:ext cx="5122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FF00"/>
                </a:solidFill>
              </a:rPr>
              <a:t>Synthetic Event</a:t>
            </a:r>
            <a:endParaRPr sz="4800">
              <a:solidFill>
                <a:srgbClr val="00FF00"/>
              </a:solidFill>
            </a:endParaRPr>
          </a:p>
        </p:txBody>
      </p:sp>
      <p:cxnSp>
        <p:nvCxnSpPr>
          <p:cNvPr id="534" name="Shape 534"/>
          <p:cNvCxnSpPr>
            <a:stCxn id="533" idx="1"/>
          </p:cNvCxnSpPr>
          <p:nvPr/>
        </p:nvCxnSpPr>
        <p:spPr>
          <a:xfrm flipH="1">
            <a:off x="4314725" y="1506525"/>
            <a:ext cx="651000" cy="964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</a:t>
            </a:r>
            <a:r>
              <a:rPr lang="en-US"/>
              <a:t>การอ่านค่าใน SyntheticEvent</a:t>
            </a:r>
            <a:endParaRPr/>
          </a:p>
        </p:txBody>
      </p:sp>
      <p:sp>
        <p:nvSpPr>
          <p:cNvPr id="540" name="Shape 540"/>
          <p:cNvSpPr txBox="1"/>
          <p:nvPr/>
        </p:nvSpPr>
        <p:spPr>
          <a:xfrm>
            <a:off x="1386050" y="2012800"/>
            <a:ext cx="9352800" cy="4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 = 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=&gt;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"myInput"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7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1" name="Shape 541"/>
          <p:cNvSpPr txBox="1"/>
          <p:nvPr/>
        </p:nvSpPr>
        <p:spPr>
          <a:xfrm>
            <a:off x="7436525" y="1358075"/>
            <a:ext cx="33729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events-onchange.html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</a:t>
            </a:r>
            <a:r>
              <a:rPr lang="en-US"/>
              <a:t>การอ่านค่าใน </a:t>
            </a:r>
            <a:r>
              <a:rPr lang="en-US"/>
              <a:t>SyntheticEvent</a:t>
            </a:r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1386050" y="2012800"/>
            <a:ext cx="9352800" cy="4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handleKeyUp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keyCode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=== </a:t>
            </a:r>
            <a:r>
              <a:rPr lang="en-US" sz="1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en-US" sz="1700">
                <a:solidFill>
                  <a:srgbClr val="608B4E"/>
                </a:solidFill>
                <a:latin typeface="Courier New"/>
                <a:ea typeface="Courier New"/>
                <a:cs typeface="Courier New"/>
                <a:sym typeface="Courier New"/>
              </a:rPr>
              <a:t>// Enter key</a:t>
            </a:r>
            <a:endParaRPr sz="1700">
              <a:solidFill>
                <a:srgbClr val="608B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'Enter was pressed'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"myInput"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onKeyUp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handleKeyUp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7436525" y="1358075"/>
            <a:ext cx="33729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events-onkeyup.html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 Form Event</a:t>
            </a:r>
            <a:endParaRPr/>
          </a:p>
        </p:txBody>
      </p:sp>
      <p:sp>
        <p:nvSpPr>
          <p:cNvPr id="554" name="Shape 554"/>
          <p:cNvSpPr txBox="1"/>
          <p:nvPr/>
        </p:nvSpPr>
        <p:spPr>
          <a:xfrm>
            <a:off x="1361975" y="1811800"/>
            <a:ext cx="9449400" cy="43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handleSubmit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'form was submitted'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onSubmit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handleSubmit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5" name="Shape 555"/>
          <p:cNvSpPr txBox="1"/>
          <p:nvPr/>
        </p:nvSpPr>
        <p:spPr>
          <a:xfrm>
            <a:off x="8122325" y="1358075"/>
            <a:ext cx="2748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events-form.html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ตัวอย่างการใส่ Parameter</a:t>
            </a:r>
            <a:endParaRPr/>
          </a:p>
        </p:txBody>
      </p:sp>
      <p:sp>
        <p:nvSpPr>
          <p:cNvPr id="561" name="Shape 561"/>
          <p:cNvSpPr txBox="1"/>
          <p:nvPr/>
        </p:nvSpPr>
        <p:spPr>
          <a:xfrm>
            <a:off x="1349900" y="2056725"/>
            <a:ext cx="95337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showAlert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'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showAlert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Click Me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7062900" y="1358075"/>
            <a:ext cx="3807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events-pass-parameter.html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ตัวอย่าง </a:t>
            </a:r>
            <a:r>
              <a:rPr lang="en-US" sz="3000"/>
              <a:t>children component เรียกใช้ Function ของ Parent</a:t>
            </a:r>
            <a:endParaRPr sz="3000"/>
          </a:p>
        </p:txBody>
      </p:sp>
      <p:sp>
        <p:nvSpPr>
          <p:cNvPr id="568" name="Shape 568"/>
          <p:cNvSpPr txBox="1"/>
          <p:nvPr/>
        </p:nvSpPr>
        <p:spPr>
          <a:xfrm>
            <a:off x="1273700" y="1856125"/>
            <a:ext cx="9714600" cy="4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MyTitle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showAlert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Click Me!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showAlert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'hello '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7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7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7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MyTitle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showAlert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7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showAlert</a:t>
            </a:r>
            <a:r>
              <a:rPr lang="en-US" sz="1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events-props.html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ตัวอย่างการใช้ Event Handler ที่ผิดบ่อยๆ</a:t>
            </a:r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1386050" y="2012800"/>
            <a:ext cx="9352800" cy="4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handleClick = 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=&gt;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'button was clicked'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handleClick()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Click me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ReactDOM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'root'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6" name="Shape 576"/>
          <p:cNvSpPr txBox="1"/>
          <p:nvPr/>
        </p:nvSpPr>
        <p:spPr>
          <a:xfrm>
            <a:off x="6400000" y="2952925"/>
            <a:ext cx="4580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A9999"/>
                </a:solidFill>
              </a:rPr>
              <a:t>อย่าใส่ ( ) ตามหลัง</a:t>
            </a:r>
            <a:endParaRPr sz="3000">
              <a:solidFill>
                <a:srgbClr val="EA9999"/>
              </a:solidFill>
            </a:endParaRPr>
          </a:p>
        </p:txBody>
      </p:sp>
      <p:cxnSp>
        <p:nvCxnSpPr>
          <p:cNvPr id="577" name="Shape 577"/>
          <p:cNvCxnSpPr/>
          <p:nvPr/>
        </p:nvCxnSpPr>
        <p:spPr>
          <a:xfrm flipH="1">
            <a:off x="7569100" y="3531450"/>
            <a:ext cx="132600" cy="638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228600" y="1359150"/>
            <a:ext cx="11728800" cy="22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SyntheticEvent ใช้ระบบ pooling กล่าวคือ SyntheticEvent จะถูกนำกลับมาใช้ใหม่ (reuse) โดยการทำให้ข้อมูลเป็น null หลังจากรัน callback จบแล้ว ดังนั้นหากเราจะเข้าถึง SyntheticEvent แบบ async เราจึงจำเป็นจะต้องใช้ method persist</a:t>
            </a:r>
            <a:r>
              <a:rPr lang="en-US"/>
              <a:t> ช่วย</a:t>
            </a:r>
            <a:endParaRPr/>
          </a:p>
        </p:txBody>
      </p:sp>
      <p:sp>
        <p:nvSpPr>
          <p:cNvPr id="583" name="Shape 583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คำเตือนเรื่อง </a:t>
            </a:r>
            <a:r>
              <a:rPr lang="en-US"/>
              <a:t>SyntheticEvent</a:t>
            </a:r>
            <a:endParaRPr/>
          </a:p>
        </p:txBody>
      </p:sp>
      <p:sp>
        <p:nvSpPr>
          <p:cNvPr id="584" name="Shape 584"/>
          <p:cNvSpPr txBox="1"/>
          <p:nvPr/>
        </p:nvSpPr>
        <p:spPr>
          <a:xfrm>
            <a:off x="337475" y="5128575"/>
            <a:ext cx="11413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อ่านเพิ่มเติมได้ที่ https://reactjs.org/docs/events.html#event-pooling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จาก lab 2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ลองหัดใช้ event ดังนี้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onClick, onChange, onKeyUp, onSubmit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Font typeface="Century Gothic"/>
              <a:buChar char="-"/>
            </a:pPr>
            <a:r>
              <a:rPr lang="en-US" sz="3600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ลองใส่ parameter (สำคัญ)</a:t>
            </a:r>
            <a:endParaRPr sz="3600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Lab 3:</a:t>
            </a:r>
            <a:r>
              <a:rPr lang="en-US"/>
              <a:t> Event</a:t>
            </a:r>
            <a:endParaRPr>
              <a:solidFill>
                <a:srgbClr val="61DBFB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State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หากเป็น Component ที่สร้างจาก Function จะรับค่า props จาก </a:t>
            </a:r>
            <a:r>
              <a:rPr lang="en-US" sz="2400">
                <a:solidFill>
                  <a:srgbClr val="FFD966"/>
                </a:solidFill>
              </a:rPr>
              <a:t>parameter</a:t>
            </a:r>
            <a:r>
              <a:rPr lang="en-US" sz="2400"/>
              <a:t> ที่ 1 ของ Function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หากเป็น Component ที่สร้างจาก Class จะรับค่า props ได้จาก </a:t>
            </a:r>
            <a:r>
              <a:rPr lang="en-US" sz="2400">
                <a:solidFill>
                  <a:srgbClr val="FFD966"/>
                </a:solidFill>
              </a:rPr>
              <a:t>this.props</a:t>
            </a:r>
            <a:endParaRPr sz="2400">
              <a:solidFill>
                <a:srgbClr val="FFD966"/>
              </a:solidFill>
            </a:endParaRP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การรับ Props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state </a:t>
            </a:r>
            <a:r>
              <a:rPr lang="en-US" sz="2400"/>
              <a:t>คือ</a:t>
            </a:r>
            <a:r>
              <a:rPr lang="en-US" sz="2400">
                <a:solidFill>
                  <a:srgbClr val="EA9999"/>
                </a:solidFill>
              </a:rPr>
              <a:t>ข้อมูล</a:t>
            </a:r>
            <a:r>
              <a:rPr lang="en-US" sz="2400"/>
              <a:t>ที่ใช้ภายใน Component </a:t>
            </a:r>
            <a:r>
              <a:rPr lang="en-US" sz="3600">
                <a:solidFill>
                  <a:srgbClr val="EA9999"/>
                </a:solidFill>
              </a:rPr>
              <a:t>สามารถเปลี่ยนแปลงค่าได้</a:t>
            </a:r>
            <a:endParaRPr sz="3600">
              <a:solidFill>
                <a:srgbClr val="EA999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A999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ใน Javascript state เป็นแค่ </a:t>
            </a:r>
            <a:r>
              <a:rPr lang="en-US" sz="2400">
                <a:solidFill>
                  <a:srgbClr val="EA9999"/>
                </a:solidFill>
              </a:rPr>
              <a:t>object { } </a:t>
            </a:r>
            <a:r>
              <a:rPr lang="en-US" sz="2400"/>
              <a:t>ธรรมดาๆ นี่เอง ที่เป็น property ของ class ดังนั้น state จึงมีได้หลายค่าและเก็บค่าในรูปแบบ key: value เราสามารถอ่านค่าได้จาก </a:t>
            </a:r>
            <a:r>
              <a:rPr lang="en-US" sz="2400">
                <a:solidFill>
                  <a:srgbClr val="EA9999"/>
                </a:solidFill>
              </a:rPr>
              <a:t>this.state</a:t>
            </a:r>
            <a:endParaRPr sz="2400">
              <a:solidFill>
                <a:srgbClr val="EA999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A9999"/>
                </a:solidFill>
              </a:rPr>
              <a:t>*State สามารถใช้ได้แค่ Component ที่สร้างจาก Class เท่านั้น</a:t>
            </a:r>
            <a:endParaRPr sz="2400">
              <a:solidFill>
                <a:srgbClr val="EA9999"/>
              </a:solidFill>
            </a:endParaRPr>
          </a:p>
        </p:txBody>
      </p:sp>
      <p:sp>
        <p:nvSpPr>
          <p:cNvPr id="601" name="Shape 601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ผู้สร้าง React แนะนำ</a:t>
            </a:r>
            <a:r>
              <a:rPr lang="en-US" sz="2400"/>
              <a:t>ให้คิดว่า state มีคุณสมบัติเป็น </a:t>
            </a:r>
            <a:r>
              <a:rPr lang="en-US" sz="2400">
                <a:solidFill>
                  <a:srgbClr val="EA9999"/>
                </a:solidFill>
              </a:rPr>
              <a:t>Immutable</a:t>
            </a:r>
            <a:r>
              <a:rPr lang="en-US" sz="2400"/>
              <a:t> Object (สร้างขึ้นมาแล้วแก้ไขหรือเปลี่ยนแปลงไม่ได้)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ดังนั้นเราจึง</a:t>
            </a:r>
            <a:r>
              <a:rPr lang="en-US" sz="4800">
                <a:solidFill>
                  <a:srgbClr val="EA9999"/>
                </a:solidFill>
              </a:rPr>
              <a:t>ห้ามแก้ไข state โดยตรงเด็ดขาด</a:t>
            </a:r>
            <a:endParaRPr sz="4800">
              <a:solidFill>
                <a:srgbClr val="EA999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หากจะเปลี่ยนแปลงค่า เราต้องสร้าง state ใหม่มาแทนที่ state เดิมผ่าน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Function </a:t>
            </a:r>
            <a:r>
              <a:rPr lang="en-US" sz="2400">
                <a:solidFill>
                  <a:srgbClr val="EA9999"/>
                </a:solidFill>
              </a:rPr>
              <a:t>this.setState()</a:t>
            </a:r>
            <a:r>
              <a:rPr lang="en-US" sz="2400"/>
              <a:t> </a:t>
            </a:r>
            <a:endParaRPr sz="2400"/>
          </a:p>
        </p:txBody>
      </p:sp>
      <p:sp>
        <p:nvSpPr>
          <p:cNvPr id="607" name="Shape 60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- Immutable Object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การกำหนดค่าเริ่มต้นให้ State แบบที่ 1</a:t>
            </a:r>
            <a:endParaRPr/>
          </a:p>
        </p:txBody>
      </p:sp>
      <p:sp>
        <p:nvSpPr>
          <p:cNvPr id="613" name="Shape 613"/>
          <p:cNvSpPr txBox="1"/>
          <p:nvPr/>
        </p:nvSpPr>
        <p:spPr>
          <a:xfrm>
            <a:off x="1506600" y="1551325"/>
            <a:ext cx="91359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'React' 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'NodeJS' 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}]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4" name="Shape 614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initialize-state.html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การกำหนดค่าเริ่มต้นให้ State แบบที่ 2</a:t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1506600" y="1551325"/>
            <a:ext cx="9135900" cy="4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'React' 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{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'NodeJS' 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}]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initialize-state.html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การกำหนดค่าเริ่มต้นให้ State</a:t>
            </a:r>
            <a:endParaRPr/>
          </a:p>
        </p:txBody>
      </p:sp>
      <p:sp>
        <p:nvSpPr>
          <p:cNvPr id="627" name="Shape 627"/>
          <p:cNvSpPr txBox="1"/>
          <p:nvPr/>
        </p:nvSpPr>
        <p:spPr>
          <a:xfrm>
            <a:off x="1542750" y="2032625"/>
            <a:ext cx="9099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age: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initialize-state.html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รู้จักกับ setState()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setState เป็น Function (Method) ของ class Component ใช้สำหรับเปลี่ยนแปลงค่า State ภายใน Component นั้นๆ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การทำงานของ setState คือการนำ state ใหม่ไปแทนที่ state เก่า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แต่เวลาใช้จริงๆ เราใส่แค่สิ่งที่เปลี่ยนแปลงให้ setState ก็เพียงพอแล้ว</a:t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A9999"/>
                </a:solidFill>
              </a:rPr>
              <a:t>*</a:t>
            </a:r>
            <a:r>
              <a:rPr lang="en-US" sz="2400">
                <a:solidFill>
                  <a:srgbClr val="EA9999"/>
                </a:solidFill>
              </a:rPr>
              <a:t>setState ทำงานแบบ Async</a:t>
            </a:r>
            <a:endParaRPr sz="2400">
              <a:solidFill>
                <a:srgbClr val="EA9999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A9999"/>
                </a:solidFill>
              </a:rPr>
              <a:t>*setState มีผลทำให้ component render ใหม่</a:t>
            </a:r>
            <a:endParaRPr sz="2400">
              <a:solidFill>
                <a:srgbClr val="EA9999"/>
              </a:solidFill>
            </a:endParaRPr>
          </a:p>
        </p:txBody>
      </p:sp>
      <p:sp>
        <p:nvSpPr>
          <p:cNvPr id="639" name="Shape 639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setState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State เป็น Immutable Object ดังนั้นเราจึงควรใช้แต่ </a:t>
            </a:r>
            <a:r>
              <a:rPr lang="en-US">
                <a:solidFill>
                  <a:srgbClr val="EA9999"/>
                </a:solidFill>
              </a:rPr>
              <a:t>Pure Function</a:t>
            </a:r>
            <a:r>
              <a:rPr lang="en-US"/>
              <a:t> ร่วมกับ setState เช่น Object.assign, concat, slice, </a:t>
            </a:r>
            <a:r>
              <a:rPr lang="en-US"/>
              <a:t>spread operator</a:t>
            </a:r>
            <a:endParaRPr/>
          </a:p>
        </p:txBody>
      </p:sp>
      <p:sp>
        <p:nvSpPr>
          <p:cNvPr id="645" name="Shape 64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Pure function กับ setState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Anatomy of setState</a:t>
            </a:r>
            <a:endParaRPr/>
          </a:p>
        </p:txBody>
      </p:sp>
      <p:sp>
        <p:nvSpPr>
          <p:cNvPr id="651" name="Shape 651"/>
          <p:cNvSpPr txBox="1"/>
          <p:nvPr/>
        </p:nvSpPr>
        <p:spPr>
          <a:xfrm>
            <a:off x="1084750" y="3356400"/>
            <a:ext cx="99072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3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3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3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newState</a:t>
            </a:r>
            <a:r>
              <a:rPr lang="en-US" sz="3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3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-US" sz="3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3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2" name="Shape 652"/>
          <p:cNvSpPr txBox="1"/>
          <p:nvPr/>
        </p:nvSpPr>
        <p:spPr>
          <a:xfrm>
            <a:off x="4255025" y="5057850"/>
            <a:ext cx="43149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Callback เมื่อ setState เสร็จแล้ว</a:t>
            </a:r>
            <a:endParaRPr sz="2400">
              <a:solidFill>
                <a:srgbClr val="00FF00"/>
              </a:solidFill>
            </a:endParaRPr>
          </a:p>
        </p:txBody>
      </p:sp>
      <p:cxnSp>
        <p:nvCxnSpPr>
          <p:cNvPr id="653" name="Shape 653"/>
          <p:cNvCxnSpPr>
            <a:stCxn id="652" idx="0"/>
          </p:cNvCxnSpPr>
          <p:nvPr/>
        </p:nvCxnSpPr>
        <p:spPr>
          <a:xfrm flipH="1" rot="10800000">
            <a:off x="6412475" y="4351050"/>
            <a:ext cx="2133000" cy="706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Shape 654"/>
          <p:cNvSpPr txBox="1"/>
          <p:nvPr/>
        </p:nvSpPr>
        <p:spPr>
          <a:xfrm>
            <a:off x="1663275" y="2277975"/>
            <a:ext cx="6002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00"/>
                </a:solidFill>
              </a:rPr>
              <a:t>ส่ง new state เป็น object { } หรือเป็น function</a:t>
            </a:r>
            <a:endParaRPr sz="2400">
              <a:solidFill>
                <a:srgbClr val="00FF00"/>
              </a:solidFill>
            </a:endParaRPr>
          </a:p>
        </p:txBody>
      </p:sp>
      <p:cxnSp>
        <p:nvCxnSpPr>
          <p:cNvPr id="655" name="Shape 655"/>
          <p:cNvCxnSpPr/>
          <p:nvPr/>
        </p:nvCxnSpPr>
        <p:spPr>
          <a:xfrm>
            <a:off x="4495675" y="2880600"/>
            <a:ext cx="1313700" cy="855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ตัวอย่างการใช้งาน setState</a:t>
            </a:r>
            <a:endParaRPr/>
          </a:p>
        </p:txBody>
      </p:sp>
      <p:sp>
        <p:nvSpPr>
          <p:cNvPr id="661" name="Shape 661"/>
          <p:cNvSpPr txBox="1"/>
          <p:nvPr/>
        </p:nvSpPr>
        <p:spPr>
          <a:xfrm>
            <a:off x="1446325" y="2068775"/>
            <a:ext cx="91602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handleChangeName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'smith'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handleChangeName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change name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setstate-basic.html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2" type="body"/>
          </p:nvPr>
        </p:nvSpPr>
        <p:spPr>
          <a:xfrm>
            <a:off x="1196295" y="10140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/>
              <a:t>App</a:t>
            </a:r>
            <a:endParaRPr sz="5000"/>
          </a:p>
        </p:txBody>
      </p:sp>
      <p:sp>
        <p:nvSpPr>
          <p:cNvPr id="118" name="Shape 118"/>
          <p:cNvSpPr txBox="1"/>
          <p:nvPr/>
        </p:nvSpPr>
        <p:spPr>
          <a:xfrm>
            <a:off x="1651225" y="4097925"/>
            <a:ext cx="8424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1554800" y="4278725"/>
            <a:ext cx="8557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</a:rPr>
              <a:t>ตัวอย่างการส่ง props จาก App component ไปหา User component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1120095" y="27666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/>
              <a:t>User</a:t>
            </a:r>
            <a:endParaRPr sz="5000"/>
          </a:p>
        </p:txBody>
      </p:sp>
      <p:sp>
        <p:nvSpPr>
          <p:cNvPr id="121" name="Shape 121"/>
          <p:cNvSpPr/>
          <p:nvPr/>
        </p:nvSpPr>
        <p:spPr>
          <a:xfrm>
            <a:off x="5536075" y="2309850"/>
            <a:ext cx="578400" cy="58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ตัวอย่างการใช้งาน setState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 txBox="1"/>
          <p:nvPr/>
        </p:nvSpPr>
        <p:spPr>
          <a:xfrm>
            <a:off x="1446325" y="2068775"/>
            <a:ext cx="91602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handleChangeAge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handleChangeAge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change age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9" name="Shape 669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setstate-basic.html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ตัวอย่างการใช้งาน setState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 txBox="1"/>
          <p:nvPr/>
        </p:nvSpPr>
        <p:spPr>
          <a:xfrm>
            <a:off x="1446325" y="2068775"/>
            <a:ext cx="91602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handleChangeSkill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{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'Java' 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{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'C++' 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{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'Swift' 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]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});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handleChangeSkill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change skills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setstate-basic.html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idx="2" type="body"/>
          </p:nvPr>
        </p:nvSpPr>
        <p:spPr>
          <a:xfrm>
            <a:off x="1196295" y="2690499"/>
            <a:ext cx="9404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Real world use case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คือ component ที่ value ของมันอ้างอิงค่าจาก state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controlled component มักจะ implement การ update ค่าของ state ด้วย event onChange ไม่เช่นนั้น controlled component จะไม่สร้างมารถเปลี่ยนแปลง value ได้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*component ที่ value ของมันไม่ได้อ้างอิงค่าจาก state เรียกว่า </a:t>
            </a:r>
            <a:r>
              <a:rPr lang="en-US">
                <a:solidFill>
                  <a:srgbClr val="EA9999"/>
                </a:solidFill>
              </a:rPr>
              <a:t>U</a:t>
            </a:r>
            <a:r>
              <a:rPr lang="en-US">
                <a:solidFill>
                  <a:srgbClr val="EA9999"/>
                </a:solidFill>
              </a:rPr>
              <a:t>ncontrolled Component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687" name="Shape 68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Controlled Component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ตัวอย่างการใช้ Input กับ State</a:t>
            </a:r>
            <a:endParaRPr/>
          </a:p>
        </p:txBody>
      </p:sp>
      <p:sp>
        <p:nvSpPr>
          <p:cNvPr id="693" name="Shape 693"/>
          <p:cNvSpPr txBox="1"/>
          <p:nvPr/>
        </p:nvSpPr>
        <p:spPr>
          <a:xfrm>
            <a:off x="1474700" y="1624200"/>
            <a:ext cx="53754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email: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15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email: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6011900" y="1085125"/>
            <a:ext cx="5085600" cy="46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endParaRPr sz="15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5" name="Shape 695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setstate-input.html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ตัวอย่างการใช้ Form กับ State</a:t>
            </a:r>
            <a:endParaRPr/>
          </a:p>
        </p:txBody>
      </p:sp>
      <p:sp>
        <p:nvSpPr>
          <p:cNvPr id="701" name="Shape 701"/>
          <p:cNvSpPr txBox="1"/>
          <p:nvPr/>
        </p:nvSpPr>
        <p:spPr>
          <a:xfrm>
            <a:off x="1470050" y="1856125"/>
            <a:ext cx="9184500" cy="43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email: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15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handleSubmit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5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[e.target.name]: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2" name="Shape 702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setstate-form.html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ตัวอย่างการใช้ Form กับ State</a:t>
            </a:r>
            <a:endParaRPr/>
          </a:p>
        </p:txBody>
      </p:sp>
      <p:sp>
        <p:nvSpPr>
          <p:cNvPr id="708" name="Shape 708"/>
          <p:cNvSpPr txBox="1"/>
          <p:nvPr/>
        </p:nvSpPr>
        <p:spPr>
          <a:xfrm>
            <a:off x="1245700" y="1543550"/>
            <a:ext cx="4720500" cy="4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5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onSubmit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handleSubmit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email: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endParaRPr sz="15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"email"</a:t>
            </a:r>
            <a:endParaRPr sz="15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9" name="Shape 709"/>
          <p:cNvSpPr txBox="1"/>
          <p:nvPr/>
        </p:nvSpPr>
        <p:spPr>
          <a:xfrm>
            <a:off x="5588975" y="1752600"/>
            <a:ext cx="5243100" cy="4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"password"</a:t>
            </a:r>
            <a:endParaRPr sz="15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"password"</a:t>
            </a:r>
            <a:endParaRPr sz="15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handleChange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5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5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Login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5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US" sz="15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setstate-form.html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ส่ง State ไปใน props ให้กับ children component</a:t>
            </a:r>
            <a:endParaRPr sz="3600"/>
          </a:p>
        </p:txBody>
      </p:sp>
      <p:sp>
        <p:nvSpPr>
          <p:cNvPr id="716" name="Shape 716"/>
          <p:cNvSpPr txBox="1"/>
          <p:nvPr/>
        </p:nvSpPr>
        <p:spPr>
          <a:xfrm>
            <a:off x="1337850" y="1929000"/>
            <a:ext cx="94974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'React' 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{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'NodeJS' 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 ]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8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SkillList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{this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-US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</a:t>
            </a:r>
            <a:r>
              <a:rPr lang="en-US" sz="1800">
                <a:solidFill>
                  <a:srgbClr val="EFEFEF"/>
                </a:solidFill>
              </a:rPr>
              <a:t>passing-state.html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ส่ง State ไปใน props ให้กับ children component</a:t>
            </a:r>
            <a:endParaRPr sz="3600"/>
          </a:p>
        </p:txBody>
      </p:sp>
      <p:sp>
        <p:nvSpPr>
          <p:cNvPr id="723" name="Shape 723"/>
          <p:cNvSpPr txBox="1"/>
          <p:nvPr/>
        </p:nvSpPr>
        <p:spPr>
          <a:xfrm>
            <a:off x="1410175" y="2024850"/>
            <a:ext cx="9377100" cy="3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SkillList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skills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skill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24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US" sz="24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);</a:t>
            </a:r>
            <a:endParaRPr sz="24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4" name="Shape 724"/>
          <p:cNvSpPr txBox="1"/>
          <p:nvPr/>
        </p:nvSpPr>
        <p:spPr>
          <a:xfrm>
            <a:off x="7774000" y="1358075"/>
            <a:ext cx="3096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</a:rPr>
              <a:t>ดูได้ใน passing-state.html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1" type="body"/>
          </p:nvPr>
        </p:nvSpPr>
        <p:spPr>
          <a:xfrm>
            <a:off x="228600" y="1359145"/>
            <a:ext cx="11728800" cy="4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การ setState Array กับ Object ใน Javascript เป็นเรื่องยากสำหรับมือใหม่เนื่องจากปัญหาเรื่อง Pointer เราจึงขอแนะนำให้ศึกษาเรื่อง Pointer, map, filter, spread operator ให้ชำนาญ ก็จะทำให้ลดความยากลงไปได้ </a:t>
            </a:r>
            <a:endParaRPr/>
          </a:p>
        </p:txBody>
      </p:sp>
      <p:sp>
        <p:nvSpPr>
          <p:cNvPr id="730" name="Shape 730"/>
          <p:cNvSpPr txBox="1"/>
          <p:nvPr>
            <p:ph type="title"/>
          </p:nvPr>
        </p:nvSpPr>
        <p:spPr>
          <a:xfrm>
            <a:off x="228600" y="155429"/>
            <a:ext cx="117288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Array, Object กับ setState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